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5" r:id="rId23"/>
    <p:sldId id="277" r:id="rId24"/>
    <p:sldId id="278" r:id="rId25"/>
    <p:sldId id="279" r:id="rId26"/>
    <p:sldId id="280" r:id="rId27"/>
    <p:sldId id="281" r:id="rId28"/>
    <p:sldId id="282" r:id="rId29"/>
    <p:sldId id="283" r:id="rId30"/>
    <p:sldId id="284" r:id="rId31"/>
  </p:sldIdLst>
  <p:sldSz cx="18288000" cy="10287000"/>
  <p:notesSz cx="6858000" cy="9144000"/>
  <p:embeddedFontLst>
    <p:embeddedFont>
      <p:font typeface="Aileron Heavy" panose="020B0604020202020204" charset="0"/>
      <p:regular r:id="rId33"/>
    </p:embeddedFont>
    <p:embeddedFont>
      <p:font typeface="Aileron Regular" panose="020B0604020202020204" charset="0"/>
      <p:regular r:id="rId34"/>
    </p:embeddedFont>
    <p:embeddedFont>
      <p:font typeface="Aileron Regular Bold" panose="020B0604020202020204" charset="0"/>
      <p:regular r:id="rId35"/>
    </p:embeddedFont>
    <p:embeddedFont>
      <p:font typeface="Arimo" panose="020B0604020202020204" charset="0"/>
      <p:regular r:id="rId36"/>
    </p:embeddedFont>
    <p:embeddedFont>
      <p:font typeface="Arimo Bold" panose="020B0604020202020204" charset="0"/>
      <p:regular r:id="rId37"/>
    </p:embeddedFont>
    <p:embeddedFont>
      <p:font typeface="Calibri" panose="020F0502020204030204" pitchFamily="34" charset="0"/>
      <p:regular r:id="rId38"/>
      <p:bold r:id="rId39"/>
      <p:italic r:id="rId40"/>
      <p:boldItalic r:id="rId41"/>
    </p:embeddedFont>
    <p:embeddedFont>
      <p:font typeface="Open Sans" panose="020B0604020202020204" charset="0"/>
      <p:regular r:id="rId42"/>
    </p:embeddedFont>
    <p:embeddedFont>
      <p:font typeface="Open Sans Bold" panose="020B0604020202020204" charset="0"/>
      <p:regular r:id="rId43"/>
    </p:embeddedFont>
    <p:embeddedFont>
      <p:font typeface="Verdana" panose="020B0604030504040204" pitchFamily="34" charset="0"/>
      <p:regular r:id="rId44"/>
      <p:bold r:id="rId45"/>
      <p:italic r:id="rId46"/>
      <p:boldItalic r:id="rId47"/>
    </p:embeddedFont>
    <p:embeddedFont>
      <p:font typeface="Webdings" panose="05030102010509060703" pitchFamily="18" charset="2"/>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800CCFF-06BF-47D8-B0FF-A360F41BBCE6}">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Lst>
        </p14:section>
        <p14:section name="Untitled Section" id="{58135B3D-D17F-41EB-9389-58BD171F0658}">
          <p14:sldIdLst>
            <p14:sldId id="285"/>
            <p14:sldId id="277"/>
            <p14:sldId id="278"/>
            <p14:sldId id="279"/>
            <p14:sldId id="280"/>
            <p14:sldId id="281"/>
            <p14:sldId id="282"/>
            <p14:sldId id="283"/>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817" autoAdjust="0"/>
  </p:normalViewPr>
  <p:slideViewPr>
    <p:cSldViewPr>
      <p:cViewPr>
        <p:scale>
          <a:sx n="38" d="100"/>
          <a:sy n="38" d="100"/>
        </p:scale>
        <p:origin x="1020"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630219-B9EE-4CEA-A73B-9B4BF37316AF}" type="datetimeFigureOut">
              <a:rPr lang="fr-FR" smtClean="0"/>
              <a:t>29/06/2020</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3AA69-3C49-4090-9DD7-1D58477A8A18}" type="slidenum">
              <a:rPr lang="fr-FR" smtClean="0"/>
              <a:t>‹#›</a:t>
            </a:fld>
            <a:endParaRPr lang="fr-FR"/>
          </a:p>
        </p:txBody>
      </p:sp>
    </p:spTree>
    <p:extLst>
      <p:ext uri="{BB962C8B-B14F-4D97-AF65-F5344CB8AC3E}">
        <p14:creationId xmlns:p14="http://schemas.microsoft.com/office/powerpoint/2010/main" val="3985439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DE3AA69-3C49-4090-9DD7-1D58477A8A18}" type="slidenum">
              <a:rPr lang="fr-FR" smtClean="0"/>
              <a:t>12</a:t>
            </a:fld>
            <a:endParaRPr lang="fr-FR"/>
          </a:p>
        </p:txBody>
      </p:sp>
    </p:spTree>
    <p:extLst>
      <p:ext uri="{BB962C8B-B14F-4D97-AF65-F5344CB8AC3E}">
        <p14:creationId xmlns:p14="http://schemas.microsoft.com/office/powerpoint/2010/main" val="3804608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Title &amp; 1 column tex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704850" y="480057"/>
            <a:ext cx="12679308" cy="501155"/>
          </a:xfrm>
          <a:prstGeom prst="rect">
            <a:avLst/>
          </a:prstGeom>
        </p:spPr>
        <p:txBody>
          <a:bodyPr vert="horz" lIns="0" tIns="0" rIns="0" bIns="0" rtlCol="0" anchor="t" anchorCtr="0">
            <a:noAutofit/>
          </a:bodyPr>
          <a:lstStyle>
            <a:lvl1pPr>
              <a:defRPr sz="2387" b="1"/>
            </a:lvl1pPr>
          </a:lstStyle>
          <a:p>
            <a:r>
              <a:rPr lang="en-US" noProof="0"/>
              <a:t>Click to edit Master title style</a:t>
            </a:r>
          </a:p>
        </p:txBody>
      </p:sp>
      <p:sp>
        <p:nvSpPr>
          <p:cNvPr id="13" name="Right Arrow 12"/>
          <p:cNvSpPr/>
          <p:nvPr userDrawn="1"/>
        </p:nvSpPr>
        <p:spPr>
          <a:xfrm>
            <a:off x="-10363" y="7805687"/>
            <a:ext cx="13525210" cy="74028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a:r>
              <a:rPr lang="fr-FR" sz="1253" b="1">
                <a:solidFill>
                  <a:schemeClr val="bg1"/>
                </a:solidFill>
              </a:rPr>
              <a:t>Cible</a:t>
            </a:r>
          </a:p>
        </p:txBody>
      </p:sp>
      <p:graphicFrame>
        <p:nvGraphicFramePr>
          <p:cNvPr id="15" name="Table 14"/>
          <p:cNvGraphicFramePr>
            <a:graphicFrameLocks noGrp="1"/>
          </p:cNvGraphicFramePr>
          <p:nvPr userDrawn="1"/>
        </p:nvGraphicFramePr>
        <p:xfrm>
          <a:off x="281213" y="4482867"/>
          <a:ext cx="13060138" cy="751364"/>
        </p:xfrm>
        <a:graphic>
          <a:graphicData uri="http://schemas.openxmlformats.org/drawingml/2006/table">
            <a:tbl>
              <a:tblPr firstRow="1" bandRow="1">
                <a:tableStyleId>{2D5ABB26-0587-4C30-8999-92F81FD0307C}</a:tableStyleId>
              </a:tblPr>
              <a:tblGrid>
                <a:gridCol w="1885688">
                  <a:extLst>
                    <a:ext uri="{9D8B030D-6E8A-4147-A177-3AD203B41FA5}">
                      <a16:colId xmlns:a16="http://schemas.microsoft.com/office/drawing/2014/main" val="20000"/>
                    </a:ext>
                  </a:extLst>
                </a:gridCol>
                <a:gridCol w="349202">
                  <a:extLst>
                    <a:ext uri="{9D8B030D-6E8A-4147-A177-3AD203B41FA5}">
                      <a16:colId xmlns:a16="http://schemas.microsoft.com/office/drawing/2014/main" val="20001"/>
                    </a:ext>
                  </a:extLst>
                </a:gridCol>
                <a:gridCol w="1885688">
                  <a:extLst>
                    <a:ext uri="{9D8B030D-6E8A-4147-A177-3AD203B41FA5}">
                      <a16:colId xmlns:a16="http://schemas.microsoft.com/office/drawing/2014/main" val="20002"/>
                    </a:ext>
                  </a:extLst>
                </a:gridCol>
                <a:gridCol w="349202">
                  <a:extLst>
                    <a:ext uri="{9D8B030D-6E8A-4147-A177-3AD203B41FA5}">
                      <a16:colId xmlns:a16="http://schemas.microsoft.com/office/drawing/2014/main" val="20003"/>
                    </a:ext>
                  </a:extLst>
                </a:gridCol>
                <a:gridCol w="1885688">
                  <a:extLst>
                    <a:ext uri="{9D8B030D-6E8A-4147-A177-3AD203B41FA5}">
                      <a16:colId xmlns:a16="http://schemas.microsoft.com/office/drawing/2014/main" val="20004"/>
                    </a:ext>
                  </a:extLst>
                </a:gridCol>
                <a:gridCol w="349202">
                  <a:extLst>
                    <a:ext uri="{9D8B030D-6E8A-4147-A177-3AD203B41FA5}">
                      <a16:colId xmlns:a16="http://schemas.microsoft.com/office/drawing/2014/main" val="20005"/>
                    </a:ext>
                  </a:extLst>
                </a:gridCol>
                <a:gridCol w="1885688">
                  <a:extLst>
                    <a:ext uri="{9D8B030D-6E8A-4147-A177-3AD203B41FA5}">
                      <a16:colId xmlns:a16="http://schemas.microsoft.com/office/drawing/2014/main" val="20006"/>
                    </a:ext>
                  </a:extLst>
                </a:gridCol>
                <a:gridCol w="349202">
                  <a:extLst>
                    <a:ext uri="{9D8B030D-6E8A-4147-A177-3AD203B41FA5}">
                      <a16:colId xmlns:a16="http://schemas.microsoft.com/office/drawing/2014/main" val="20007"/>
                    </a:ext>
                  </a:extLst>
                </a:gridCol>
                <a:gridCol w="1885688">
                  <a:extLst>
                    <a:ext uri="{9D8B030D-6E8A-4147-A177-3AD203B41FA5}">
                      <a16:colId xmlns:a16="http://schemas.microsoft.com/office/drawing/2014/main" val="20008"/>
                    </a:ext>
                  </a:extLst>
                </a:gridCol>
                <a:gridCol w="349202">
                  <a:extLst>
                    <a:ext uri="{9D8B030D-6E8A-4147-A177-3AD203B41FA5}">
                      <a16:colId xmlns:a16="http://schemas.microsoft.com/office/drawing/2014/main" val="20009"/>
                    </a:ext>
                  </a:extLst>
                </a:gridCol>
                <a:gridCol w="1885688">
                  <a:extLst>
                    <a:ext uri="{9D8B030D-6E8A-4147-A177-3AD203B41FA5}">
                      <a16:colId xmlns:a16="http://schemas.microsoft.com/office/drawing/2014/main" val="20010"/>
                    </a:ext>
                  </a:extLst>
                </a:gridCol>
              </a:tblGrid>
              <a:tr h="375682">
                <a:tc>
                  <a:txBody>
                    <a:bodyPr/>
                    <a:lstStyle/>
                    <a:p>
                      <a:pPr algn="ctr" rtl="0" fontAlgn="ctr"/>
                      <a:r>
                        <a:rPr lang="fr-FR" sz="1400" b="1" u="none" strike="noStrike">
                          <a:solidFill>
                            <a:schemeClr val="tx1">
                              <a:lumMod val="50000"/>
                              <a:lumOff val="50000"/>
                            </a:schemeClr>
                          </a:solidFill>
                          <a:effectLst/>
                        </a:rPr>
                        <a:t>Manuel</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Multiplicité des SI</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Vol. / répétitivité </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Prévisible</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Peu d’exceptions</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solidFill>
                      <a:schemeClr val="bg1">
                        <a:alpha val="14000"/>
                      </a:schemeClr>
                    </a:solidFill>
                  </a:tcPr>
                </a:tc>
                <a:tc>
                  <a:txBody>
                    <a:bodyPr/>
                    <a:lstStyle/>
                    <a:p>
                      <a:pPr algn="ctr" rtl="0" fontAlgn="ctr"/>
                      <a:endParaRPr lang="fr-FR" sz="1400" b="1" i="0" u="none" strike="noStrike">
                        <a:solidFill>
                          <a:schemeClr val="tx1">
                            <a:lumMod val="50000"/>
                            <a:lumOff val="50000"/>
                          </a:schemeClr>
                        </a:solidFill>
                        <a:effectLst/>
                        <a:latin typeface="Verdana" panose="020B0604030504040204" pitchFamily="34" charset="0"/>
                      </a:endParaRPr>
                    </a:p>
                  </a:txBody>
                  <a:tcPr marL="0" marR="0" marT="0" marB="108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solidFill>
                      <a:schemeClr val="bg1">
                        <a:alpha val="14000"/>
                      </a:schemeClr>
                    </a:solidFill>
                  </a:tcPr>
                </a:tc>
                <a:tc>
                  <a:txBody>
                    <a:bodyPr/>
                    <a:lstStyle/>
                    <a:p>
                      <a:pPr algn="ctr" rtl="0" fontAlgn="ctr"/>
                      <a:r>
                        <a:rPr lang="fr-FR" sz="1400" b="1" u="none" strike="noStrike">
                          <a:solidFill>
                            <a:schemeClr val="tx1">
                              <a:lumMod val="50000"/>
                              <a:lumOff val="50000"/>
                            </a:schemeClr>
                          </a:solidFill>
                          <a:effectLst/>
                        </a:rPr>
                        <a:t>Conso. données</a:t>
                      </a:r>
                      <a:endParaRPr lang="fr-FR" sz="1400" b="1" i="0" u="none" strike="noStrike">
                        <a:solidFill>
                          <a:schemeClr val="tx1">
                            <a:lumMod val="50000"/>
                            <a:lumOff val="50000"/>
                          </a:schemeClr>
                        </a:solidFill>
                        <a:effectLst/>
                        <a:latin typeface="Arial" panose="020B0604020202020204" pitchFamily="34" charset="0"/>
                      </a:endParaRPr>
                    </a:p>
                  </a:txBody>
                  <a:tcPr marL="0" marR="0" marT="0" marB="108000" anchor="ctr">
                    <a:lnL w="76200" cap="flat" cmpd="sng" algn="ctr">
                      <a:solidFill>
                        <a:schemeClr val="bg1"/>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solidFill>
                      <a:schemeClr val="bg1">
                        <a:alpha val="14000"/>
                      </a:schemeClr>
                    </a:solidFill>
                  </a:tcPr>
                </a:tc>
                <a:extLst>
                  <a:ext uri="{0D108BD9-81ED-4DB2-BD59-A6C34878D82A}">
                    <a16:rowId xmlns:a16="http://schemas.microsoft.com/office/drawing/2014/main" val="10000"/>
                  </a:ext>
                </a:extLst>
              </a:tr>
              <a:tr h="375682">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endParaRPr lang="fr-FR" sz="1600" i="0" kern="1200">
                        <a:solidFill>
                          <a:schemeClr val="accent1">
                            <a:lumMod val="40000"/>
                            <a:lumOff val="60000"/>
                          </a:schemeClr>
                        </a:solidFill>
                        <a:latin typeface="+mn-lt"/>
                        <a:ea typeface="+mn-ea"/>
                        <a:cs typeface="+mn-cs"/>
                      </a:endParaRPr>
                    </a:p>
                  </a:txBody>
                  <a:tcPr marL="53999" marR="53999" marT="54000" marB="54000" anchor="ctr">
                    <a:lnL w="76200" cap="flat" cmpd="sng" algn="ctr">
                      <a:solidFill>
                        <a:schemeClr val="bg1"/>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
        <p:nvSpPr>
          <p:cNvPr id="16" name="Rectangle 15"/>
          <p:cNvSpPr/>
          <p:nvPr userDrawn="1"/>
        </p:nvSpPr>
        <p:spPr>
          <a:xfrm>
            <a:off x="0" y="3547106"/>
            <a:ext cx="13716000"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Evaluation du niveau de robotisation</a:t>
            </a:r>
          </a:p>
        </p:txBody>
      </p:sp>
      <p:sp>
        <p:nvSpPr>
          <p:cNvPr id="25" name="Rectangle 24"/>
          <p:cNvSpPr/>
          <p:nvPr userDrawn="1"/>
        </p:nvSpPr>
        <p:spPr>
          <a:xfrm>
            <a:off x="12016" y="5779546"/>
            <a:ext cx="13716000"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Etapes clés du processus </a:t>
            </a:r>
          </a:p>
        </p:txBody>
      </p:sp>
      <p:grpSp>
        <p:nvGrpSpPr>
          <p:cNvPr id="26" name="Group 25"/>
          <p:cNvGrpSpPr/>
          <p:nvPr userDrawn="1"/>
        </p:nvGrpSpPr>
        <p:grpSpPr>
          <a:xfrm>
            <a:off x="496985" y="5911977"/>
            <a:ext cx="529328" cy="527848"/>
            <a:chOff x="1738313" y="7102475"/>
            <a:chExt cx="568325" cy="566738"/>
          </a:xfrm>
          <a:solidFill>
            <a:schemeClr val="accent1"/>
          </a:solidFill>
        </p:grpSpPr>
        <p:sp>
          <p:nvSpPr>
            <p:cNvPr id="27" name="Freeform 182"/>
            <p:cNvSpPr>
              <a:spLocks/>
            </p:cNvSpPr>
            <p:nvPr/>
          </p:nvSpPr>
          <p:spPr bwMode="auto">
            <a:xfrm>
              <a:off x="1885950" y="7559675"/>
              <a:ext cx="42862" cy="109538"/>
            </a:xfrm>
            <a:custGeom>
              <a:avLst/>
              <a:gdLst>
                <a:gd name="T0" fmla="*/ 14 w 18"/>
                <a:gd name="T1" fmla="*/ 0 h 47"/>
                <a:gd name="T2" fmla="*/ 8 w 18"/>
                <a:gd name="T3" fmla="*/ 4 h 47"/>
                <a:gd name="T4" fmla="*/ 1 w 18"/>
                <a:gd name="T5" fmla="*/ 41 h 47"/>
                <a:gd name="T6" fmla="*/ 5 w 18"/>
                <a:gd name="T7" fmla="*/ 47 h 47"/>
                <a:gd name="T8" fmla="*/ 6 w 18"/>
                <a:gd name="T9" fmla="*/ 47 h 47"/>
                <a:gd name="T10" fmla="*/ 11 w 18"/>
                <a:gd name="T11" fmla="*/ 43 h 47"/>
                <a:gd name="T12" fmla="*/ 18 w 18"/>
                <a:gd name="T13" fmla="*/ 6 h 47"/>
                <a:gd name="T14" fmla="*/ 14 w 1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14" y="0"/>
                  </a:moveTo>
                  <a:cubicBezTo>
                    <a:pt x="11" y="0"/>
                    <a:pt x="9" y="1"/>
                    <a:pt x="8" y="4"/>
                  </a:cubicBezTo>
                  <a:cubicBezTo>
                    <a:pt x="1" y="41"/>
                    <a:pt x="1" y="41"/>
                    <a:pt x="1" y="41"/>
                  </a:cubicBezTo>
                  <a:cubicBezTo>
                    <a:pt x="0" y="44"/>
                    <a:pt x="2" y="46"/>
                    <a:pt x="5" y="47"/>
                  </a:cubicBezTo>
                  <a:cubicBezTo>
                    <a:pt x="5" y="47"/>
                    <a:pt x="5" y="47"/>
                    <a:pt x="6" y="47"/>
                  </a:cubicBezTo>
                  <a:cubicBezTo>
                    <a:pt x="8" y="47"/>
                    <a:pt x="10" y="45"/>
                    <a:pt x="11" y="43"/>
                  </a:cubicBezTo>
                  <a:cubicBezTo>
                    <a:pt x="18" y="6"/>
                    <a:pt x="18" y="6"/>
                    <a:pt x="18" y="6"/>
                  </a:cubicBezTo>
                  <a:cubicBezTo>
                    <a:pt x="18" y="3"/>
                    <a:pt x="16" y="1"/>
                    <a:pt x="1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28" name="Freeform 183"/>
            <p:cNvSpPr>
              <a:spLocks/>
            </p:cNvSpPr>
            <p:nvPr/>
          </p:nvSpPr>
          <p:spPr bwMode="auto">
            <a:xfrm>
              <a:off x="2116138" y="7559675"/>
              <a:ext cx="41275" cy="109538"/>
            </a:xfrm>
            <a:custGeom>
              <a:avLst/>
              <a:gdLst>
                <a:gd name="T0" fmla="*/ 4 w 18"/>
                <a:gd name="T1" fmla="*/ 0 h 47"/>
                <a:gd name="T2" fmla="*/ 0 w 18"/>
                <a:gd name="T3" fmla="*/ 6 h 47"/>
                <a:gd name="T4" fmla="*/ 8 w 18"/>
                <a:gd name="T5" fmla="*/ 43 h 47"/>
                <a:gd name="T6" fmla="*/ 12 w 18"/>
                <a:gd name="T7" fmla="*/ 47 h 47"/>
                <a:gd name="T8" fmla="*/ 13 w 18"/>
                <a:gd name="T9" fmla="*/ 47 h 47"/>
                <a:gd name="T10" fmla="*/ 17 w 18"/>
                <a:gd name="T11" fmla="*/ 41 h 47"/>
                <a:gd name="T12" fmla="*/ 10 w 18"/>
                <a:gd name="T13" fmla="*/ 4 h 47"/>
                <a:gd name="T14" fmla="*/ 4 w 18"/>
                <a:gd name="T15" fmla="*/ 0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47">
                  <a:moveTo>
                    <a:pt x="4" y="0"/>
                  </a:moveTo>
                  <a:cubicBezTo>
                    <a:pt x="2" y="1"/>
                    <a:pt x="0" y="3"/>
                    <a:pt x="0" y="6"/>
                  </a:cubicBezTo>
                  <a:cubicBezTo>
                    <a:pt x="8" y="43"/>
                    <a:pt x="8" y="43"/>
                    <a:pt x="8" y="43"/>
                  </a:cubicBezTo>
                  <a:cubicBezTo>
                    <a:pt x="8" y="45"/>
                    <a:pt x="10" y="47"/>
                    <a:pt x="12" y="47"/>
                  </a:cubicBezTo>
                  <a:cubicBezTo>
                    <a:pt x="13" y="47"/>
                    <a:pt x="13" y="47"/>
                    <a:pt x="13" y="47"/>
                  </a:cubicBezTo>
                  <a:cubicBezTo>
                    <a:pt x="16" y="46"/>
                    <a:pt x="18" y="44"/>
                    <a:pt x="17" y="41"/>
                  </a:cubicBezTo>
                  <a:cubicBezTo>
                    <a:pt x="10" y="4"/>
                    <a:pt x="10" y="4"/>
                    <a:pt x="10" y="4"/>
                  </a:cubicBezTo>
                  <a:cubicBezTo>
                    <a:pt x="10" y="1"/>
                    <a:pt x="7"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29" name="Freeform 184"/>
            <p:cNvSpPr>
              <a:spLocks noEditPoints="1"/>
            </p:cNvSpPr>
            <p:nvPr/>
          </p:nvSpPr>
          <p:spPr bwMode="auto">
            <a:xfrm>
              <a:off x="1738313" y="7102475"/>
              <a:ext cx="568325" cy="434975"/>
            </a:xfrm>
            <a:custGeom>
              <a:avLst/>
              <a:gdLst>
                <a:gd name="T0" fmla="*/ 240 w 245"/>
                <a:gd name="T1" fmla="*/ 18 h 187"/>
                <a:gd name="T2" fmla="*/ 160 w 245"/>
                <a:gd name="T3" fmla="*/ 18 h 187"/>
                <a:gd name="T4" fmla="*/ 160 w 245"/>
                <a:gd name="T5" fmla="*/ 5 h 187"/>
                <a:gd name="T6" fmla="*/ 155 w 245"/>
                <a:gd name="T7" fmla="*/ 0 h 187"/>
                <a:gd name="T8" fmla="*/ 150 w 245"/>
                <a:gd name="T9" fmla="*/ 5 h 187"/>
                <a:gd name="T10" fmla="*/ 150 w 245"/>
                <a:gd name="T11" fmla="*/ 18 h 187"/>
                <a:gd name="T12" fmla="*/ 93 w 245"/>
                <a:gd name="T13" fmla="*/ 18 h 187"/>
                <a:gd name="T14" fmla="*/ 93 w 245"/>
                <a:gd name="T15" fmla="*/ 5 h 187"/>
                <a:gd name="T16" fmla="*/ 88 w 245"/>
                <a:gd name="T17" fmla="*/ 0 h 187"/>
                <a:gd name="T18" fmla="*/ 83 w 245"/>
                <a:gd name="T19" fmla="*/ 5 h 187"/>
                <a:gd name="T20" fmla="*/ 83 w 245"/>
                <a:gd name="T21" fmla="*/ 18 h 187"/>
                <a:gd name="T22" fmla="*/ 5 w 245"/>
                <a:gd name="T23" fmla="*/ 18 h 187"/>
                <a:gd name="T24" fmla="*/ 0 w 245"/>
                <a:gd name="T25" fmla="*/ 23 h 187"/>
                <a:gd name="T26" fmla="*/ 0 w 245"/>
                <a:gd name="T27" fmla="*/ 182 h 187"/>
                <a:gd name="T28" fmla="*/ 5 w 245"/>
                <a:gd name="T29" fmla="*/ 187 h 187"/>
                <a:gd name="T30" fmla="*/ 240 w 245"/>
                <a:gd name="T31" fmla="*/ 187 h 187"/>
                <a:gd name="T32" fmla="*/ 245 w 245"/>
                <a:gd name="T33" fmla="*/ 182 h 187"/>
                <a:gd name="T34" fmla="*/ 245 w 245"/>
                <a:gd name="T35" fmla="*/ 23 h 187"/>
                <a:gd name="T36" fmla="*/ 240 w 245"/>
                <a:gd name="T37" fmla="*/ 18 h 187"/>
                <a:gd name="T38" fmla="*/ 235 w 245"/>
                <a:gd name="T39" fmla="*/ 177 h 187"/>
                <a:gd name="T40" fmla="*/ 10 w 245"/>
                <a:gd name="T41" fmla="*/ 177 h 187"/>
                <a:gd name="T42" fmla="*/ 10 w 245"/>
                <a:gd name="T43" fmla="*/ 27 h 187"/>
                <a:gd name="T44" fmla="*/ 235 w 245"/>
                <a:gd name="T45" fmla="*/ 27 h 187"/>
                <a:gd name="T46" fmla="*/ 235 w 245"/>
                <a:gd name="T47" fmla="*/ 17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5" h="187">
                  <a:moveTo>
                    <a:pt x="240" y="18"/>
                  </a:moveTo>
                  <a:cubicBezTo>
                    <a:pt x="160" y="18"/>
                    <a:pt x="160" y="18"/>
                    <a:pt x="160" y="18"/>
                  </a:cubicBezTo>
                  <a:cubicBezTo>
                    <a:pt x="160" y="5"/>
                    <a:pt x="160" y="5"/>
                    <a:pt x="160" y="5"/>
                  </a:cubicBezTo>
                  <a:cubicBezTo>
                    <a:pt x="160" y="2"/>
                    <a:pt x="158" y="0"/>
                    <a:pt x="155" y="0"/>
                  </a:cubicBezTo>
                  <a:cubicBezTo>
                    <a:pt x="153" y="0"/>
                    <a:pt x="150" y="2"/>
                    <a:pt x="150" y="5"/>
                  </a:cubicBezTo>
                  <a:cubicBezTo>
                    <a:pt x="150" y="18"/>
                    <a:pt x="150" y="18"/>
                    <a:pt x="150" y="18"/>
                  </a:cubicBezTo>
                  <a:cubicBezTo>
                    <a:pt x="93" y="18"/>
                    <a:pt x="93" y="18"/>
                    <a:pt x="93" y="18"/>
                  </a:cubicBezTo>
                  <a:cubicBezTo>
                    <a:pt x="93" y="5"/>
                    <a:pt x="93" y="5"/>
                    <a:pt x="93" y="5"/>
                  </a:cubicBezTo>
                  <a:cubicBezTo>
                    <a:pt x="93" y="2"/>
                    <a:pt x="91" y="0"/>
                    <a:pt x="88" y="0"/>
                  </a:cubicBezTo>
                  <a:cubicBezTo>
                    <a:pt x="85" y="0"/>
                    <a:pt x="83" y="2"/>
                    <a:pt x="83" y="5"/>
                  </a:cubicBezTo>
                  <a:cubicBezTo>
                    <a:pt x="83" y="18"/>
                    <a:pt x="83" y="18"/>
                    <a:pt x="83" y="18"/>
                  </a:cubicBezTo>
                  <a:cubicBezTo>
                    <a:pt x="5" y="18"/>
                    <a:pt x="5" y="18"/>
                    <a:pt x="5" y="18"/>
                  </a:cubicBezTo>
                  <a:cubicBezTo>
                    <a:pt x="2" y="18"/>
                    <a:pt x="0" y="20"/>
                    <a:pt x="0" y="23"/>
                  </a:cubicBezTo>
                  <a:cubicBezTo>
                    <a:pt x="0" y="182"/>
                    <a:pt x="0" y="182"/>
                    <a:pt x="0" y="182"/>
                  </a:cubicBezTo>
                  <a:cubicBezTo>
                    <a:pt x="0" y="185"/>
                    <a:pt x="2" y="187"/>
                    <a:pt x="5" y="187"/>
                  </a:cubicBezTo>
                  <a:cubicBezTo>
                    <a:pt x="240" y="187"/>
                    <a:pt x="240" y="187"/>
                    <a:pt x="240" y="187"/>
                  </a:cubicBezTo>
                  <a:cubicBezTo>
                    <a:pt x="243" y="187"/>
                    <a:pt x="245" y="185"/>
                    <a:pt x="245" y="182"/>
                  </a:cubicBezTo>
                  <a:cubicBezTo>
                    <a:pt x="245" y="23"/>
                    <a:pt x="245" y="23"/>
                    <a:pt x="245" y="23"/>
                  </a:cubicBezTo>
                  <a:cubicBezTo>
                    <a:pt x="245" y="20"/>
                    <a:pt x="243" y="18"/>
                    <a:pt x="240" y="18"/>
                  </a:cubicBezTo>
                  <a:close/>
                  <a:moveTo>
                    <a:pt x="235" y="177"/>
                  </a:moveTo>
                  <a:cubicBezTo>
                    <a:pt x="10" y="177"/>
                    <a:pt x="10" y="177"/>
                    <a:pt x="10" y="177"/>
                  </a:cubicBezTo>
                  <a:cubicBezTo>
                    <a:pt x="10" y="27"/>
                    <a:pt x="10" y="27"/>
                    <a:pt x="10" y="27"/>
                  </a:cubicBezTo>
                  <a:cubicBezTo>
                    <a:pt x="235" y="27"/>
                    <a:pt x="235" y="27"/>
                    <a:pt x="235" y="27"/>
                  </a:cubicBezTo>
                  <a:lnTo>
                    <a:pt x="235" y="17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sp>
          <p:nvSpPr>
            <p:cNvPr id="30" name="Freeform 185"/>
            <p:cNvSpPr>
              <a:spLocks noEditPoints="1"/>
            </p:cNvSpPr>
            <p:nvPr/>
          </p:nvSpPr>
          <p:spPr bwMode="auto">
            <a:xfrm>
              <a:off x="1803400" y="7212013"/>
              <a:ext cx="438150" cy="257175"/>
            </a:xfrm>
            <a:custGeom>
              <a:avLst/>
              <a:gdLst>
                <a:gd name="T0" fmla="*/ 14 w 189"/>
                <a:gd name="T1" fmla="*/ 62 h 111"/>
                <a:gd name="T2" fmla="*/ 28 w 189"/>
                <a:gd name="T3" fmla="*/ 48 h 111"/>
                <a:gd name="T4" fmla="*/ 28 w 189"/>
                <a:gd name="T5" fmla="*/ 45 h 111"/>
                <a:gd name="T6" fmla="*/ 59 w 189"/>
                <a:gd name="T7" fmla="*/ 25 h 111"/>
                <a:gd name="T8" fmla="*/ 68 w 189"/>
                <a:gd name="T9" fmla="*/ 28 h 111"/>
                <a:gd name="T10" fmla="*/ 68 w 189"/>
                <a:gd name="T11" fmla="*/ 28 h 111"/>
                <a:gd name="T12" fmla="*/ 71 w 189"/>
                <a:gd name="T13" fmla="*/ 28 h 111"/>
                <a:gd name="T14" fmla="*/ 110 w 189"/>
                <a:gd name="T15" fmla="*/ 88 h 111"/>
                <a:gd name="T16" fmla="*/ 107 w 189"/>
                <a:gd name="T17" fmla="*/ 97 h 111"/>
                <a:gd name="T18" fmla="*/ 121 w 189"/>
                <a:gd name="T19" fmla="*/ 111 h 111"/>
                <a:gd name="T20" fmla="*/ 121 w 189"/>
                <a:gd name="T21" fmla="*/ 111 h 111"/>
                <a:gd name="T22" fmla="*/ 135 w 189"/>
                <a:gd name="T23" fmla="*/ 97 h 111"/>
                <a:gd name="T24" fmla="*/ 134 w 189"/>
                <a:gd name="T25" fmla="*/ 90 h 111"/>
                <a:gd name="T26" fmla="*/ 170 w 189"/>
                <a:gd name="T27" fmla="*/ 51 h 111"/>
                <a:gd name="T28" fmla="*/ 175 w 189"/>
                <a:gd name="T29" fmla="*/ 52 h 111"/>
                <a:gd name="T30" fmla="*/ 175 w 189"/>
                <a:gd name="T31" fmla="*/ 52 h 111"/>
                <a:gd name="T32" fmla="*/ 189 w 189"/>
                <a:gd name="T33" fmla="*/ 38 h 111"/>
                <a:gd name="T34" fmla="*/ 175 w 189"/>
                <a:gd name="T35" fmla="*/ 24 h 111"/>
                <a:gd name="T36" fmla="*/ 161 w 189"/>
                <a:gd name="T37" fmla="*/ 38 h 111"/>
                <a:gd name="T38" fmla="*/ 162 w 189"/>
                <a:gd name="T39" fmla="*/ 45 h 111"/>
                <a:gd name="T40" fmla="*/ 127 w 189"/>
                <a:gd name="T41" fmla="*/ 84 h 111"/>
                <a:gd name="T42" fmla="*/ 121 w 189"/>
                <a:gd name="T43" fmla="*/ 83 h 111"/>
                <a:gd name="T44" fmla="*/ 118 w 189"/>
                <a:gd name="T45" fmla="*/ 83 h 111"/>
                <a:gd name="T46" fmla="*/ 79 w 189"/>
                <a:gd name="T47" fmla="*/ 22 h 111"/>
                <a:gd name="T48" fmla="*/ 82 w 189"/>
                <a:gd name="T49" fmla="*/ 14 h 111"/>
                <a:gd name="T50" fmla="*/ 68 w 189"/>
                <a:gd name="T51" fmla="*/ 0 h 111"/>
                <a:gd name="T52" fmla="*/ 54 w 189"/>
                <a:gd name="T53" fmla="*/ 14 h 111"/>
                <a:gd name="T54" fmla="*/ 54 w 189"/>
                <a:gd name="T55" fmla="*/ 17 h 111"/>
                <a:gd name="T56" fmla="*/ 23 w 189"/>
                <a:gd name="T57" fmla="*/ 37 h 111"/>
                <a:gd name="T58" fmla="*/ 14 w 189"/>
                <a:gd name="T59" fmla="*/ 34 h 111"/>
                <a:gd name="T60" fmla="*/ 0 w 189"/>
                <a:gd name="T61" fmla="*/ 48 h 111"/>
                <a:gd name="T62" fmla="*/ 14 w 189"/>
                <a:gd name="T63" fmla="*/ 62 h 111"/>
                <a:gd name="T64" fmla="*/ 175 w 189"/>
                <a:gd name="T65" fmla="*/ 34 h 111"/>
                <a:gd name="T66" fmla="*/ 179 w 189"/>
                <a:gd name="T67" fmla="*/ 38 h 111"/>
                <a:gd name="T68" fmla="*/ 175 w 189"/>
                <a:gd name="T69" fmla="*/ 42 h 111"/>
                <a:gd name="T70" fmla="*/ 171 w 189"/>
                <a:gd name="T71" fmla="*/ 38 h 111"/>
                <a:gd name="T72" fmla="*/ 175 w 189"/>
                <a:gd name="T73" fmla="*/ 34 h 111"/>
                <a:gd name="T74" fmla="*/ 121 w 189"/>
                <a:gd name="T75" fmla="*/ 93 h 111"/>
                <a:gd name="T76" fmla="*/ 126 w 189"/>
                <a:gd name="T77" fmla="*/ 97 h 111"/>
                <a:gd name="T78" fmla="*/ 121 w 189"/>
                <a:gd name="T79" fmla="*/ 101 h 111"/>
                <a:gd name="T80" fmla="*/ 117 w 189"/>
                <a:gd name="T81" fmla="*/ 97 h 111"/>
                <a:gd name="T82" fmla="*/ 118 w 189"/>
                <a:gd name="T83" fmla="*/ 94 h 111"/>
                <a:gd name="T84" fmla="*/ 121 w 189"/>
                <a:gd name="T85" fmla="*/ 93 h 111"/>
                <a:gd name="T86" fmla="*/ 65 w 189"/>
                <a:gd name="T87" fmla="*/ 11 h 111"/>
                <a:gd name="T88" fmla="*/ 68 w 189"/>
                <a:gd name="T89" fmla="*/ 10 h 111"/>
                <a:gd name="T90" fmla="*/ 72 w 189"/>
                <a:gd name="T91" fmla="*/ 14 h 111"/>
                <a:gd name="T92" fmla="*/ 68 w 189"/>
                <a:gd name="T93" fmla="*/ 18 h 111"/>
                <a:gd name="T94" fmla="*/ 64 w 189"/>
                <a:gd name="T95" fmla="*/ 14 h 111"/>
                <a:gd name="T96" fmla="*/ 65 w 189"/>
                <a:gd name="T97" fmla="*/ 11 h 111"/>
                <a:gd name="T98" fmla="*/ 14 w 189"/>
                <a:gd name="T99" fmla="*/ 44 h 111"/>
                <a:gd name="T100" fmla="*/ 18 w 189"/>
                <a:gd name="T101" fmla="*/ 48 h 111"/>
                <a:gd name="T102" fmla="*/ 14 w 189"/>
                <a:gd name="T103" fmla="*/ 52 h 111"/>
                <a:gd name="T104" fmla="*/ 10 w 189"/>
                <a:gd name="T105" fmla="*/ 48 h 111"/>
                <a:gd name="T106" fmla="*/ 14 w 189"/>
                <a:gd name="T107" fmla="*/ 4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11">
                  <a:moveTo>
                    <a:pt x="14" y="62"/>
                  </a:moveTo>
                  <a:cubicBezTo>
                    <a:pt x="22" y="62"/>
                    <a:pt x="28" y="56"/>
                    <a:pt x="28" y="48"/>
                  </a:cubicBezTo>
                  <a:cubicBezTo>
                    <a:pt x="28" y="47"/>
                    <a:pt x="28" y="46"/>
                    <a:pt x="28" y="45"/>
                  </a:cubicBezTo>
                  <a:cubicBezTo>
                    <a:pt x="59" y="25"/>
                    <a:pt x="59" y="25"/>
                    <a:pt x="59" y="25"/>
                  </a:cubicBezTo>
                  <a:cubicBezTo>
                    <a:pt x="62" y="27"/>
                    <a:pt x="65" y="28"/>
                    <a:pt x="68" y="28"/>
                  </a:cubicBezTo>
                  <a:cubicBezTo>
                    <a:pt x="68" y="28"/>
                    <a:pt x="68" y="28"/>
                    <a:pt x="68" y="28"/>
                  </a:cubicBezTo>
                  <a:cubicBezTo>
                    <a:pt x="69" y="28"/>
                    <a:pt x="70" y="28"/>
                    <a:pt x="71" y="28"/>
                  </a:cubicBezTo>
                  <a:cubicBezTo>
                    <a:pt x="110" y="88"/>
                    <a:pt x="110" y="88"/>
                    <a:pt x="110" y="88"/>
                  </a:cubicBezTo>
                  <a:cubicBezTo>
                    <a:pt x="108" y="91"/>
                    <a:pt x="107" y="94"/>
                    <a:pt x="107" y="97"/>
                  </a:cubicBezTo>
                  <a:cubicBezTo>
                    <a:pt x="107" y="104"/>
                    <a:pt x="114" y="111"/>
                    <a:pt x="121" y="111"/>
                  </a:cubicBezTo>
                  <a:cubicBezTo>
                    <a:pt x="121" y="111"/>
                    <a:pt x="121" y="111"/>
                    <a:pt x="121" y="111"/>
                  </a:cubicBezTo>
                  <a:cubicBezTo>
                    <a:pt x="129" y="111"/>
                    <a:pt x="135" y="104"/>
                    <a:pt x="135" y="97"/>
                  </a:cubicBezTo>
                  <a:cubicBezTo>
                    <a:pt x="135" y="94"/>
                    <a:pt x="135" y="92"/>
                    <a:pt x="134" y="90"/>
                  </a:cubicBezTo>
                  <a:cubicBezTo>
                    <a:pt x="170" y="51"/>
                    <a:pt x="170" y="51"/>
                    <a:pt x="170" y="51"/>
                  </a:cubicBezTo>
                  <a:cubicBezTo>
                    <a:pt x="171" y="52"/>
                    <a:pt x="173" y="52"/>
                    <a:pt x="175" y="52"/>
                  </a:cubicBezTo>
                  <a:cubicBezTo>
                    <a:pt x="175" y="52"/>
                    <a:pt x="175" y="52"/>
                    <a:pt x="175" y="52"/>
                  </a:cubicBezTo>
                  <a:cubicBezTo>
                    <a:pt x="183" y="52"/>
                    <a:pt x="189" y="46"/>
                    <a:pt x="189" y="38"/>
                  </a:cubicBezTo>
                  <a:cubicBezTo>
                    <a:pt x="189" y="30"/>
                    <a:pt x="183" y="24"/>
                    <a:pt x="175" y="24"/>
                  </a:cubicBezTo>
                  <a:cubicBezTo>
                    <a:pt x="167" y="24"/>
                    <a:pt x="161" y="30"/>
                    <a:pt x="161" y="38"/>
                  </a:cubicBezTo>
                  <a:cubicBezTo>
                    <a:pt x="161" y="41"/>
                    <a:pt x="162" y="43"/>
                    <a:pt x="162" y="45"/>
                  </a:cubicBezTo>
                  <a:cubicBezTo>
                    <a:pt x="127" y="84"/>
                    <a:pt x="127" y="84"/>
                    <a:pt x="127" y="84"/>
                  </a:cubicBezTo>
                  <a:cubicBezTo>
                    <a:pt x="125" y="83"/>
                    <a:pt x="123" y="83"/>
                    <a:pt x="121" y="83"/>
                  </a:cubicBezTo>
                  <a:cubicBezTo>
                    <a:pt x="120" y="83"/>
                    <a:pt x="119" y="83"/>
                    <a:pt x="118" y="83"/>
                  </a:cubicBezTo>
                  <a:cubicBezTo>
                    <a:pt x="79" y="22"/>
                    <a:pt x="79" y="22"/>
                    <a:pt x="79" y="22"/>
                  </a:cubicBezTo>
                  <a:cubicBezTo>
                    <a:pt x="81" y="20"/>
                    <a:pt x="82" y="17"/>
                    <a:pt x="82" y="14"/>
                  </a:cubicBezTo>
                  <a:cubicBezTo>
                    <a:pt x="82" y="6"/>
                    <a:pt x="76" y="0"/>
                    <a:pt x="68" y="0"/>
                  </a:cubicBezTo>
                  <a:cubicBezTo>
                    <a:pt x="60" y="0"/>
                    <a:pt x="54" y="6"/>
                    <a:pt x="54" y="14"/>
                  </a:cubicBezTo>
                  <a:cubicBezTo>
                    <a:pt x="54" y="15"/>
                    <a:pt x="54" y="16"/>
                    <a:pt x="54" y="17"/>
                  </a:cubicBezTo>
                  <a:cubicBezTo>
                    <a:pt x="23" y="37"/>
                    <a:pt x="23" y="37"/>
                    <a:pt x="23" y="37"/>
                  </a:cubicBezTo>
                  <a:cubicBezTo>
                    <a:pt x="20" y="35"/>
                    <a:pt x="17" y="34"/>
                    <a:pt x="14" y="34"/>
                  </a:cubicBezTo>
                  <a:cubicBezTo>
                    <a:pt x="6" y="34"/>
                    <a:pt x="0" y="40"/>
                    <a:pt x="0" y="48"/>
                  </a:cubicBezTo>
                  <a:cubicBezTo>
                    <a:pt x="0" y="56"/>
                    <a:pt x="6" y="62"/>
                    <a:pt x="14" y="62"/>
                  </a:cubicBezTo>
                  <a:close/>
                  <a:moveTo>
                    <a:pt x="175" y="34"/>
                  </a:moveTo>
                  <a:cubicBezTo>
                    <a:pt x="177" y="34"/>
                    <a:pt x="179" y="36"/>
                    <a:pt x="179" y="38"/>
                  </a:cubicBezTo>
                  <a:cubicBezTo>
                    <a:pt x="179" y="41"/>
                    <a:pt x="177" y="42"/>
                    <a:pt x="175" y="42"/>
                  </a:cubicBezTo>
                  <a:cubicBezTo>
                    <a:pt x="173" y="42"/>
                    <a:pt x="171" y="41"/>
                    <a:pt x="171" y="38"/>
                  </a:cubicBezTo>
                  <a:cubicBezTo>
                    <a:pt x="171" y="36"/>
                    <a:pt x="173" y="34"/>
                    <a:pt x="175" y="34"/>
                  </a:cubicBezTo>
                  <a:close/>
                  <a:moveTo>
                    <a:pt x="121" y="93"/>
                  </a:moveTo>
                  <a:cubicBezTo>
                    <a:pt x="124" y="93"/>
                    <a:pt x="126" y="94"/>
                    <a:pt x="126" y="97"/>
                  </a:cubicBezTo>
                  <a:cubicBezTo>
                    <a:pt x="126" y="99"/>
                    <a:pt x="124" y="101"/>
                    <a:pt x="121" y="101"/>
                  </a:cubicBezTo>
                  <a:cubicBezTo>
                    <a:pt x="119" y="101"/>
                    <a:pt x="117" y="99"/>
                    <a:pt x="117" y="97"/>
                  </a:cubicBezTo>
                  <a:cubicBezTo>
                    <a:pt x="117" y="96"/>
                    <a:pt x="118" y="95"/>
                    <a:pt x="118" y="94"/>
                  </a:cubicBezTo>
                  <a:cubicBezTo>
                    <a:pt x="119" y="93"/>
                    <a:pt x="120" y="93"/>
                    <a:pt x="121" y="93"/>
                  </a:cubicBezTo>
                  <a:close/>
                  <a:moveTo>
                    <a:pt x="65" y="11"/>
                  </a:moveTo>
                  <a:cubicBezTo>
                    <a:pt x="66" y="10"/>
                    <a:pt x="67" y="10"/>
                    <a:pt x="68" y="10"/>
                  </a:cubicBezTo>
                  <a:cubicBezTo>
                    <a:pt x="70" y="10"/>
                    <a:pt x="72" y="12"/>
                    <a:pt x="72" y="14"/>
                  </a:cubicBezTo>
                  <a:cubicBezTo>
                    <a:pt x="72" y="16"/>
                    <a:pt x="70" y="18"/>
                    <a:pt x="68" y="18"/>
                  </a:cubicBezTo>
                  <a:cubicBezTo>
                    <a:pt x="65" y="18"/>
                    <a:pt x="64" y="16"/>
                    <a:pt x="64" y="14"/>
                  </a:cubicBezTo>
                  <a:cubicBezTo>
                    <a:pt x="64" y="13"/>
                    <a:pt x="64" y="12"/>
                    <a:pt x="65" y="11"/>
                  </a:cubicBezTo>
                  <a:close/>
                  <a:moveTo>
                    <a:pt x="14" y="44"/>
                  </a:moveTo>
                  <a:cubicBezTo>
                    <a:pt x="17" y="44"/>
                    <a:pt x="18" y="46"/>
                    <a:pt x="18" y="48"/>
                  </a:cubicBezTo>
                  <a:cubicBezTo>
                    <a:pt x="18" y="50"/>
                    <a:pt x="17" y="52"/>
                    <a:pt x="14" y="52"/>
                  </a:cubicBezTo>
                  <a:cubicBezTo>
                    <a:pt x="12" y="52"/>
                    <a:pt x="10" y="50"/>
                    <a:pt x="10" y="48"/>
                  </a:cubicBezTo>
                  <a:cubicBezTo>
                    <a:pt x="10" y="46"/>
                    <a:pt x="12" y="44"/>
                    <a:pt x="14" y="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solidFill>
                  <a:prstClr val="black"/>
                </a:solidFill>
              </a:endParaRPr>
            </a:p>
          </p:txBody>
        </p:sp>
      </p:grpSp>
      <p:sp>
        <p:nvSpPr>
          <p:cNvPr id="31" name="Rectangle 30"/>
          <p:cNvSpPr/>
          <p:nvPr userDrawn="1"/>
        </p:nvSpPr>
        <p:spPr>
          <a:xfrm>
            <a:off x="420" y="1237842"/>
            <a:ext cx="13782156" cy="765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58645"/>
            <a:r>
              <a:rPr lang="fr-FR" sz="1432" b="1">
                <a:solidFill>
                  <a:schemeClr val="accent1"/>
                </a:solidFill>
              </a:rPr>
              <a:t>Description</a:t>
            </a:r>
            <a:r>
              <a:rPr lang="fr-FR" sz="1432" b="1" baseline="0">
                <a:solidFill>
                  <a:schemeClr val="accent1"/>
                </a:solidFill>
              </a:rPr>
              <a:t> du processus</a:t>
            </a:r>
            <a:endParaRPr lang="fr-FR" sz="1432" b="1">
              <a:solidFill>
                <a:schemeClr val="accent1"/>
              </a:solidFill>
            </a:endParaRPr>
          </a:p>
        </p:txBody>
      </p:sp>
      <p:grpSp>
        <p:nvGrpSpPr>
          <p:cNvPr id="35" name="Group 34"/>
          <p:cNvGrpSpPr/>
          <p:nvPr userDrawn="1"/>
        </p:nvGrpSpPr>
        <p:grpSpPr>
          <a:xfrm>
            <a:off x="494607" y="3633091"/>
            <a:ext cx="531706" cy="608924"/>
            <a:chOff x="9812338" y="2919413"/>
            <a:chExt cx="382588" cy="438150"/>
          </a:xfrm>
          <a:solidFill>
            <a:schemeClr val="accent1"/>
          </a:solidFill>
        </p:grpSpPr>
        <p:sp>
          <p:nvSpPr>
            <p:cNvPr id="36" name="Freeform 503"/>
            <p:cNvSpPr>
              <a:spLocks noEditPoints="1"/>
            </p:cNvSpPr>
            <p:nvPr/>
          </p:nvSpPr>
          <p:spPr bwMode="auto">
            <a:xfrm>
              <a:off x="9812338" y="2919413"/>
              <a:ext cx="382588" cy="438150"/>
            </a:xfrm>
            <a:custGeom>
              <a:avLst/>
              <a:gdLst>
                <a:gd name="T0" fmla="*/ 200 w 206"/>
                <a:gd name="T1" fmla="*/ 59 h 236"/>
                <a:gd name="T2" fmla="*/ 117 w 206"/>
                <a:gd name="T3" fmla="*/ 0 h 236"/>
                <a:gd name="T4" fmla="*/ 113 w 206"/>
                <a:gd name="T5" fmla="*/ 0 h 236"/>
                <a:gd name="T6" fmla="*/ 22 w 206"/>
                <a:gd name="T7" fmla="*/ 71 h 236"/>
                <a:gd name="T8" fmla="*/ 8 w 206"/>
                <a:gd name="T9" fmla="*/ 111 h 236"/>
                <a:gd name="T10" fmla="*/ 3 w 206"/>
                <a:gd name="T11" fmla="*/ 127 h 236"/>
                <a:gd name="T12" fmla="*/ 17 w 206"/>
                <a:gd name="T13" fmla="*/ 134 h 236"/>
                <a:gd name="T14" fmla="*/ 17 w 206"/>
                <a:gd name="T15" fmla="*/ 137 h 236"/>
                <a:gd name="T16" fmla="*/ 16 w 206"/>
                <a:gd name="T17" fmla="*/ 143 h 236"/>
                <a:gd name="T18" fmla="*/ 20 w 206"/>
                <a:gd name="T19" fmla="*/ 151 h 236"/>
                <a:gd name="T20" fmla="*/ 23 w 206"/>
                <a:gd name="T21" fmla="*/ 163 h 236"/>
                <a:gd name="T22" fmla="*/ 23 w 206"/>
                <a:gd name="T23" fmla="*/ 171 h 236"/>
                <a:gd name="T24" fmla="*/ 51 w 206"/>
                <a:gd name="T25" fmla="*/ 192 h 236"/>
                <a:gd name="T26" fmla="*/ 52 w 206"/>
                <a:gd name="T27" fmla="*/ 192 h 236"/>
                <a:gd name="T28" fmla="*/ 60 w 206"/>
                <a:gd name="T29" fmla="*/ 191 h 236"/>
                <a:gd name="T30" fmla="*/ 65 w 206"/>
                <a:gd name="T31" fmla="*/ 193 h 236"/>
                <a:gd name="T32" fmla="*/ 69 w 206"/>
                <a:gd name="T33" fmla="*/ 198 h 236"/>
                <a:gd name="T34" fmla="*/ 75 w 206"/>
                <a:gd name="T35" fmla="*/ 216 h 236"/>
                <a:gd name="T36" fmla="*/ 77 w 206"/>
                <a:gd name="T37" fmla="*/ 232 h 236"/>
                <a:gd name="T38" fmla="*/ 78 w 206"/>
                <a:gd name="T39" fmla="*/ 233 h 236"/>
                <a:gd name="T40" fmla="*/ 82 w 206"/>
                <a:gd name="T41" fmla="*/ 236 h 236"/>
                <a:gd name="T42" fmla="*/ 84 w 206"/>
                <a:gd name="T43" fmla="*/ 236 h 236"/>
                <a:gd name="T44" fmla="*/ 165 w 206"/>
                <a:gd name="T45" fmla="*/ 212 h 236"/>
                <a:gd name="T46" fmla="*/ 168 w 206"/>
                <a:gd name="T47" fmla="*/ 206 h 236"/>
                <a:gd name="T48" fmla="*/ 180 w 206"/>
                <a:gd name="T49" fmla="*/ 143 h 236"/>
                <a:gd name="T50" fmla="*/ 189 w 206"/>
                <a:gd name="T51" fmla="*/ 128 h 236"/>
                <a:gd name="T52" fmla="*/ 200 w 206"/>
                <a:gd name="T53" fmla="*/ 59 h 236"/>
                <a:gd name="T54" fmla="*/ 181 w 206"/>
                <a:gd name="T55" fmla="*/ 123 h 236"/>
                <a:gd name="T56" fmla="*/ 172 w 206"/>
                <a:gd name="T57" fmla="*/ 138 h 236"/>
                <a:gd name="T58" fmla="*/ 158 w 206"/>
                <a:gd name="T59" fmla="*/ 204 h 236"/>
                <a:gd name="T60" fmla="*/ 86 w 206"/>
                <a:gd name="T61" fmla="*/ 225 h 236"/>
                <a:gd name="T62" fmla="*/ 85 w 206"/>
                <a:gd name="T63" fmla="*/ 216 h 236"/>
                <a:gd name="T64" fmla="*/ 76 w 206"/>
                <a:gd name="T65" fmla="*/ 191 h 236"/>
                <a:gd name="T66" fmla="*/ 73 w 206"/>
                <a:gd name="T67" fmla="*/ 187 h 236"/>
                <a:gd name="T68" fmla="*/ 60 w 206"/>
                <a:gd name="T69" fmla="*/ 181 h 236"/>
                <a:gd name="T70" fmla="*/ 51 w 206"/>
                <a:gd name="T71" fmla="*/ 182 h 236"/>
                <a:gd name="T72" fmla="*/ 50 w 206"/>
                <a:gd name="T73" fmla="*/ 183 h 236"/>
                <a:gd name="T74" fmla="*/ 33 w 206"/>
                <a:gd name="T75" fmla="*/ 171 h 236"/>
                <a:gd name="T76" fmla="*/ 29 w 206"/>
                <a:gd name="T77" fmla="*/ 156 h 236"/>
                <a:gd name="T78" fmla="*/ 30 w 206"/>
                <a:gd name="T79" fmla="*/ 153 h 236"/>
                <a:gd name="T80" fmla="*/ 30 w 206"/>
                <a:gd name="T81" fmla="*/ 152 h 236"/>
                <a:gd name="T82" fmla="*/ 31 w 206"/>
                <a:gd name="T83" fmla="*/ 148 h 236"/>
                <a:gd name="T84" fmla="*/ 28 w 206"/>
                <a:gd name="T85" fmla="*/ 145 h 236"/>
                <a:gd name="T86" fmla="*/ 25 w 206"/>
                <a:gd name="T87" fmla="*/ 143 h 236"/>
                <a:gd name="T88" fmla="*/ 26 w 206"/>
                <a:gd name="T89" fmla="*/ 140 h 236"/>
                <a:gd name="T90" fmla="*/ 28 w 206"/>
                <a:gd name="T91" fmla="*/ 131 h 236"/>
                <a:gd name="T92" fmla="*/ 24 w 206"/>
                <a:gd name="T93" fmla="*/ 125 h 236"/>
                <a:gd name="T94" fmla="*/ 18 w 206"/>
                <a:gd name="T95" fmla="*/ 125 h 236"/>
                <a:gd name="T96" fmla="*/ 12 w 206"/>
                <a:gd name="T97" fmla="*/ 124 h 236"/>
                <a:gd name="T98" fmla="*/ 15 w 206"/>
                <a:gd name="T99" fmla="*/ 118 h 236"/>
                <a:gd name="T100" fmla="*/ 32 w 206"/>
                <a:gd name="T101" fmla="*/ 72 h 236"/>
                <a:gd name="T102" fmla="*/ 113 w 206"/>
                <a:gd name="T103" fmla="*/ 10 h 236"/>
                <a:gd name="T104" fmla="*/ 117 w 206"/>
                <a:gd name="T105" fmla="*/ 10 h 236"/>
                <a:gd name="T106" fmla="*/ 191 w 206"/>
                <a:gd name="T107" fmla="*/ 60 h 236"/>
                <a:gd name="T108" fmla="*/ 181 w 206"/>
                <a:gd name="T109" fmla="*/ 12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6" h="236">
                  <a:moveTo>
                    <a:pt x="200" y="59"/>
                  </a:moveTo>
                  <a:cubicBezTo>
                    <a:pt x="193" y="11"/>
                    <a:pt x="128" y="0"/>
                    <a:pt x="117" y="0"/>
                  </a:cubicBezTo>
                  <a:cubicBezTo>
                    <a:pt x="113" y="0"/>
                    <a:pt x="113" y="0"/>
                    <a:pt x="113" y="0"/>
                  </a:cubicBezTo>
                  <a:cubicBezTo>
                    <a:pt x="34" y="0"/>
                    <a:pt x="24" y="54"/>
                    <a:pt x="22" y="71"/>
                  </a:cubicBezTo>
                  <a:cubicBezTo>
                    <a:pt x="21" y="82"/>
                    <a:pt x="16" y="103"/>
                    <a:pt x="8" y="111"/>
                  </a:cubicBezTo>
                  <a:cubicBezTo>
                    <a:pt x="6" y="114"/>
                    <a:pt x="0" y="120"/>
                    <a:pt x="3" y="127"/>
                  </a:cubicBezTo>
                  <a:cubicBezTo>
                    <a:pt x="5" y="134"/>
                    <a:pt x="13" y="134"/>
                    <a:pt x="17" y="134"/>
                  </a:cubicBezTo>
                  <a:cubicBezTo>
                    <a:pt x="17" y="136"/>
                    <a:pt x="17" y="137"/>
                    <a:pt x="17" y="137"/>
                  </a:cubicBezTo>
                  <a:cubicBezTo>
                    <a:pt x="16" y="139"/>
                    <a:pt x="16" y="141"/>
                    <a:pt x="16" y="143"/>
                  </a:cubicBezTo>
                  <a:cubicBezTo>
                    <a:pt x="16" y="147"/>
                    <a:pt x="17" y="149"/>
                    <a:pt x="20" y="151"/>
                  </a:cubicBezTo>
                  <a:cubicBezTo>
                    <a:pt x="18" y="156"/>
                    <a:pt x="19" y="160"/>
                    <a:pt x="23" y="163"/>
                  </a:cubicBezTo>
                  <a:cubicBezTo>
                    <a:pt x="23" y="164"/>
                    <a:pt x="23" y="165"/>
                    <a:pt x="23" y="171"/>
                  </a:cubicBezTo>
                  <a:cubicBezTo>
                    <a:pt x="23" y="187"/>
                    <a:pt x="39" y="194"/>
                    <a:pt x="51" y="192"/>
                  </a:cubicBezTo>
                  <a:cubicBezTo>
                    <a:pt x="52" y="192"/>
                    <a:pt x="52" y="192"/>
                    <a:pt x="52" y="192"/>
                  </a:cubicBezTo>
                  <a:cubicBezTo>
                    <a:pt x="55" y="192"/>
                    <a:pt x="58" y="191"/>
                    <a:pt x="60" y="191"/>
                  </a:cubicBezTo>
                  <a:cubicBezTo>
                    <a:pt x="63" y="191"/>
                    <a:pt x="64" y="192"/>
                    <a:pt x="65" y="193"/>
                  </a:cubicBezTo>
                  <a:cubicBezTo>
                    <a:pt x="66" y="195"/>
                    <a:pt x="68" y="196"/>
                    <a:pt x="69" y="198"/>
                  </a:cubicBezTo>
                  <a:cubicBezTo>
                    <a:pt x="73" y="202"/>
                    <a:pt x="75" y="205"/>
                    <a:pt x="75" y="216"/>
                  </a:cubicBezTo>
                  <a:cubicBezTo>
                    <a:pt x="75" y="226"/>
                    <a:pt x="77" y="230"/>
                    <a:pt x="77" y="232"/>
                  </a:cubicBezTo>
                  <a:cubicBezTo>
                    <a:pt x="78" y="233"/>
                    <a:pt x="78" y="233"/>
                    <a:pt x="78" y="233"/>
                  </a:cubicBezTo>
                  <a:cubicBezTo>
                    <a:pt x="78" y="235"/>
                    <a:pt x="80" y="236"/>
                    <a:pt x="82" y="236"/>
                  </a:cubicBezTo>
                  <a:cubicBezTo>
                    <a:pt x="83" y="236"/>
                    <a:pt x="83" y="236"/>
                    <a:pt x="84" y="236"/>
                  </a:cubicBezTo>
                  <a:cubicBezTo>
                    <a:pt x="165" y="212"/>
                    <a:pt x="165" y="212"/>
                    <a:pt x="165" y="212"/>
                  </a:cubicBezTo>
                  <a:cubicBezTo>
                    <a:pt x="167" y="211"/>
                    <a:pt x="169" y="209"/>
                    <a:pt x="168" y="206"/>
                  </a:cubicBezTo>
                  <a:cubicBezTo>
                    <a:pt x="166" y="191"/>
                    <a:pt x="168" y="164"/>
                    <a:pt x="180" y="143"/>
                  </a:cubicBezTo>
                  <a:cubicBezTo>
                    <a:pt x="184" y="137"/>
                    <a:pt x="186" y="132"/>
                    <a:pt x="189" y="128"/>
                  </a:cubicBezTo>
                  <a:cubicBezTo>
                    <a:pt x="203" y="103"/>
                    <a:pt x="206" y="99"/>
                    <a:pt x="200" y="59"/>
                  </a:cubicBezTo>
                  <a:close/>
                  <a:moveTo>
                    <a:pt x="181" y="123"/>
                  </a:moveTo>
                  <a:cubicBezTo>
                    <a:pt x="178" y="127"/>
                    <a:pt x="175" y="132"/>
                    <a:pt x="172" y="138"/>
                  </a:cubicBezTo>
                  <a:cubicBezTo>
                    <a:pt x="160" y="160"/>
                    <a:pt x="157" y="186"/>
                    <a:pt x="158" y="204"/>
                  </a:cubicBezTo>
                  <a:cubicBezTo>
                    <a:pt x="86" y="225"/>
                    <a:pt x="86" y="225"/>
                    <a:pt x="86" y="225"/>
                  </a:cubicBezTo>
                  <a:cubicBezTo>
                    <a:pt x="85" y="223"/>
                    <a:pt x="85" y="220"/>
                    <a:pt x="85" y="216"/>
                  </a:cubicBezTo>
                  <a:cubicBezTo>
                    <a:pt x="85" y="202"/>
                    <a:pt x="81" y="197"/>
                    <a:pt x="76" y="191"/>
                  </a:cubicBezTo>
                  <a:cubicBezTo>
                    <a:pt x="75" y="190"/>
                    <a:pt x="74" y="189"/>
                    <a:pt x="73" y="187"/>
                  </a:cubicBezTo>
                  <a:cubicBezTo>
                    <a:pt x="69" y="182"/>
                    <a:pt x="64" y="181"/>
                    <a:pt x="60" y="181"/>
                  </a:cubicBezTo>
                  <a:cubicBezTo>
                    <a:pt x="57" y="181"/>
                    <a:pt x="54" y="182"/>
                    <a:pt x="51" y="182"/>
                  </a:cubicBezTo>
                  <a:cubicBezTo>
                    <a:pt x="50" y="183"/>
                    <a:pt x="50" y="183"/>
                    <a:pt x="50" y="183"/>
                  </a:cubicBezTo>
                  <a:cubicBezTo>
                    <a:pt x="42" y="184"/>
                    <a:pt x="33" y="180"/>
                    <a:pt x="33" y="171"/>
                  </a:cubicBezTo>
                  <a:cubicBezTo>
                    <a:pt x="33" y="161"/>
                    <a:pt x="32" y="159"/>
                    <a:pt x="29" y="156"/>
                  </a:cubicBezTo>
                  <a:cubicBezTo>
                    <a:pt x="29" y="155"/>
                    <a:pt x="28" y="155"/>
                    <a:pt x="30" y="153"/>
                  </a:cubicBezTo>
                  <a:cubicBezTo>
                    <a:pt x="30" y="153"/>
                    <a:pt x="30" y="152"/>
                    <a:pt x="30" y="152"/>
                  </a:cubicBezTo>
                  <a:cubicBezTo>
                    <a:pt x="31" y="151"/>
                    <a:pt x="31" y="149"/>
                    <a:pt x="31" y="148"/>
                  </a:cubicBezTo>
                  <a:cubicBezTo>
                    <a:pt x="30" y="146"/>
                    <a:pt x="29" y="145"/>
                    <a:pt x="28" y="145"/>
                  </a:cubicBezTo>
                  <a:cubicBezTo>
                    <a:pt x="25" y="144"/>
                    <a:pt x="25" y="144"/>
                    <a:pt x="25" y="143"/>
                  </a:cubicBezTo>
                  <a:cubicBezTo>
                    <a:pt x="25" y="142"/>
                    <a:pt x="26" y="141"/>
                    <a:pt x="26" y="140"/>
                  </a:cubicBezTo>
                  <a:cubicBezTo>
                    <a:pt x="27" y="138"/>
                    <a:pt x="27" y="136"/>
                    <a:pt x="28" y="131"/>
                  </a:cubicBezTo>
                  <a:cubicBezTo>
                    <a:pt x="28" y="128"/>
                    <a:pt x="26" y="126"/>
                    <a:pt x="24" y="125"/>
                  </a:cubicBezTo>
                  <a:cubicBezTo>
                    <a:pt x="22" y="125"/>
                    <a:pt x="20" y="125"/>
                    <a:pt x="18" y="125"/>
                  </a:cubicBezTo>
                  <a:cubicBezTo>
                    <a:pt x="15" y="125"/>
                    <a:pt x="12" y="125"/>
                    <a:pt x="12" y="124"/>
                  </a:cubicBezTo>
                  <a:cubicBezTo>
                    <a:pt x="11" y="123"/>
                    <a:pt x="12" y="121"/>
                    <a:pt x="15" y="118"/>
                  </a:cubicBezTo>
                  <a:cubicBezTo>
                    <a:pt x="28" y="105"/>
                    <a:pt x="32" y="72"/>
                    <a:pt x="32" y="72"/>
                  </a:cubicBezTo>
                  <a:cubicBezTo>
                    <a:pt x="37" y="14"/>
                    <a:pt x="95" y="10"/>
                    <a:pt x="113" y="10"/>
                  </a:cubicBezTo>
                  <a:cubicBezTo>
                    <a:pt x="117" y="10"/>
                    <a:pt x="117" y="10"/>
                    <a:pt x="117" y="10"/>
                  </a:cubicBezTo>
                  <a:cubicBezTo>
                    <a:pt x="125" y="10"/>
                    <a:pt x="185" y="19"/>
                    <a:pt x="191" y="60"/>
                  </a:cubicBezTo>
                  <a:cubicBezTo>
                    <a:pt x="196" y="97"/>
                    <a:pt x="194" y="100"/>
                    <a:pt x="181" y="1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sp>
          <p:nvSpPr>
            <p:cNvPr id="37" name="Freeform 504"/>
            <p:cNvSpPr>
              <a:spLocks noEditPoints="1"/>
            </p:cNvSpPr>
            <p:nvPr/>
          </p:nvSpPr>
          <p:spPr bwMode="auto">
            <a:xfrm>
              <a:off x="9985375" y="3032125"/>
              <a:ext cx="84138" cy="82550"/>
            </a:xfrm>
            <a:custGeom>
              <a:avLst/>
              <a:gdLst>
                <a:gd name="T0" fmla="*/ 22 w 45"/>
                <a:gd name="T1" fmla="*/ 0 h 44"/>
                <a:gd name="T2" fmla="*/ 0 w 45"/>
                <a:gd name="T3" fmla="*/ 22 h 44"/>
                <a:gd name="T4" fmla="*/ 22 w 45"/>
                <a:gd name="T5" fmla="*/ 44 h 44"/>
                <a:gd name="T6" fmla="*/ 45 w 45"/>
                <a:gd name="T7" fmla="*/ 22 h 44"/>
                <a:gd name="T8" fmla="*/ 22 w 45"/>
                <a:gd name="T9" fmla="*/ 0 h 44"/>
                <a:gd name="T10" fmla="*/ 22 w 45"/>
                <a:gd name="T11" fmla="*/ 35 h 44"/>
                <a:gd name="T12" fmla="*/ 10 w 45"/>
                <a:gd name="T13" fmla="*/ 22 h 44"/>
                <a:gd name="T14" fmla="*/ 22 w 45"/>
                <a:gd name="T15" fmla="*/ 10 h 44"/>
                <a:gd name="T16" fmla="*/ 35 w 45"/>
                <a:gd name="T17" fmla="*/ 22 h 44"/>
                <a:gd name="T18" fmla="*/ 22 w 45"/>
                <a:gd name="T1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44">
                  <a:moveTo>
                    <a:pt x="22" y="0"/>
                  </a:moveTo>
                  <a:cubicBezTo>
                    <a:pt x="10" y="0"/>
                    <a:pt x="0" y="10"/>
                    <a:pt x="0" y="22"/>
                  </a:cubicBezTo>
                  <a:cubicBezTo>
                    <a:pt x="0" y="35"/>
                    <a:pt x="10" y="44"/>
                    <a:pt x="22" y="44"/>
                  </a:cubicBezTo>
                  <a:cubicBezTo>
                    <a:pt x="35" y="44"/>
                    <a:pt x="45" y="35"/>
                    <a:pt x="45" y="22"/>
                  </a:cubicBezTo>
                  <a:cubicBezTo>
                    <a:pt x="45" y="10"/>
                    <a:pt x="35" y="0"/>
                    <a:pt x="22" y="0"/>
                  </a:cubicBezTo>
                  <a:close/>
                  <a:moveTo>
                    <a:pt x="22" y="35"/>
                  </a:moveTo>
                  <a:cubicBezTo>
                    <a:pt x="16" y="35"/>
                    <a:pt x="10" y="29"/>
                    <a:pt x="10" y="22"/>
                  </a:cubicBezTo>
                  <a:cubicBezTo>
                    <a:pt x="10" y="15"/>
                    <a:pt x="16" y="10"/>
                    <a:pt x="22" y="10"/>
                  </a:cubicBezTo>
                  <a:cubicBezTo>
                    <a:pt x="29" y="10"/>
                    <a:pt x="35" y="15"/>
                    <a:pt x="35" y="22"/>
                  </a:cubicBezTo>
                  <a:cubicBezTo>
                    <a:pt x="35" y="29"/>
                    <a:pt x="29" y="35"/>
                    <a:pt x="22"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sp>
          <p:nvSpPr>
            <p:cNvPr id="38" name="Freeform 505"/>
            <p:cNvSpPr>
              <a:spLocks noEditPoints="1"/>
            </p:cNvSpPr>
            <p:nvPr/>
          </p:nvSpPr>
          <p:spPr bwMode="auto">
            <a:xfrm>
              <a:off x="9931400" y="2978150"/>
              <a:ext cx="192088" cy="192088"/>
            </a:xfrm>
            <a:custGeom>
              <a:avLst/>
              <a:gdLst>
                <a:gd name="T0" fmla="*/ 89 w 103"/>
                <a:gd name="T1" fmla="*/ 39 h 103"/>
                <a:gd name="T2" fmla="*/ 93 w 103"/>
                <a:gd name="T3" fmla="*/ 26 h 103"/>
                <a:gd name="T4" fmla="*/ 83 w 103"/>
                <a:gd name="T5" fmla="*/ 10 h 103"/>
                <a:gd name="T6" fmla="*/ 69 w 103"/>
                <a:gd name="T7" fmla="*/ 16 h 103"/>
                <a:gd name="T8" fmla="*/ 63 w 103"/>
                <a:gd name="T9" fmla="*/ 4 h 103"/>
                <a:gd name="T10" fmla="*/ 44 w 103"/>
                <a:gd name="T11" fmla="*/ 0 h 103"/>
                <a:gd name="T12" fmla="*/ 39 w 103"/>
                <a:gd name="T13" fmla="*/ 14 h 103"/>
                <a:gd name="T14" fmla="*/ 26 w 103"/>
                <a:gd name="T15" fmla="*/ 10 h 103"/>
                <a:gd name="T16" fmla="*/ 15 w 103"/>
                <a:gd name="T17" fmla="*/ 15 h 103"/>
                <a:gd name="T18" fmla="*/ 10 w 103"/>
                <a:gd name="T19" fmla="*/ 20 h 103"/>
                <a:gd name="T20" fmla="*/ 16 w 103"/>
                <a:gd name="T21" fmla="*/ 34 h 103"/>
                <a:gd name="T22" fmla="*/ 5 w 103"/>
                <a:gd name="T23" fmla="*/ 40 h 103"/>
                <a:gd name="T24" fmla="*/ 0 w 103"/>
                <a:gd name="T25" fmla="*/ 51 h 103"/>
                <a:gd name="T26" fmla="*/ 0 w 103"/>
                <a:gd name="T27" fmla="*/ 58 h 103"/>
                <a:gd name="T28" fmla="*/ 14 w 103"/>
                <a:gd name="T29" fmla="*/ 64 h 103"/>
                <a:gd name="T30" fmla="*/ 10 w 103"/>
                <a:gd name="T31" fmla="*/ 77 h 103"/>
                <a:gd name="T32" fmla="*/ 15 w 103"/>
                <a:gd name="T33" fmla="*/ 87 h 103"/>
                <a:gd name="T34" fmla="*/ 20 w 103"/>
                <a:gd name="T35" fmla="*/ 93 h 103"/>
                <a:gd name="T36" fmla="*/ 34 w 103"/>
                <a:gd name="T37" fmla="*/ 87 h 103"/>
                <a:gd name="T38" fmla="*/ 40 w 103"/>
                <a:gd name="T39" fmla="*/ 98 h 103"/>
                <a:gd name="T40" fmla="*/ 51 w 103"/>
                <a:gd name="T41" fmla="*/ 103 h 103"/>
                <a:gd name="T42" fmla="*/ 63 w 103"/>
                <a:gd name="T43" fmla="*/ 98 h 103"/>
                <a:gd name="T44" fmla="*/ 69 w 103"/>
                <a:gd name="T45" fmla="*/ 87 h 103"/>
                <a:gd name="T46" fmla="*/ 83 w 103"/>
                <a:gd name="T47" fmla="*/ 92 h 103"/>
                <a:gd name="T48" fmla="*/ 93 w 103"/>
                <a:gd name="T49" fmla="*/ 77 h 103"/>
                <a:gd name="T50" fmla="*/ 89 w 103"/>
                <a:gd name="T51" fmla="*/ 64 h 103"/>
                <a:gd name="T52" fmla="*/ 103 w 103"/>
                <a:gd name="T53" fmla="*/ 58 h 103"/>
                <a:gd name="T54" fmla="*/ 103 w 103"/>
                <a:gd name="T55" fmla="*/ 44 h 103"/>
                <a:gd name="T56" fmla="*/ 93 w 103"/>
                <a:gd name="T57" fmla="*/ 54 h 103"/>
                <a:gd name="T58" fmla="*/ 80 w 103"/>
                <a:gd name="T59" fmla="*/ 58 h 103"/>
                <a:gd name="T60" fmla="*/ 77 w 103"/>
                <a:gd name="T61" fmla="*/ 72 h 103"/>
                <a:gd name="T62" fmla="*/ 80 w 103"/>
                <a:gd name="T63" fmla="*/ 83 h 103"/>
                <a:gd name="T64" fmla="*/ 67 w 103"/>
                <a:gd name="T65" fmla="*/ 77 h 103"/>
                <a:gd name="T66" fmla="*/ 55 w 103"/>
                <a:gd name="T67" fmla="*/ 84 h 103"/>
                <a:gd name="T68" fmla="*/ 49 w 103"/>
                <a:gd name="T69" fmla="*/ 93 h 103"/>
                <a:gd name="T70" fmla="*/ 44 w 103"/>
                <a:gd name="T71" fmla="*/ 80 h 103"/>
                <a:gd name="T72" fmla="*/ 30 w 103"/>
                <a:gd name="T73" fmla="*/ 77 h 103"/>
                <a:gd name="T74" fmla="*/ 22 w 103"/>
                <a:gd name="T75" fmla="*/ 81 h 103"/>
                <a:gd name="T76" fmla="*/ 20 w 103"/>
                <a:gd name="T77" fmla="*/ 79 h 103"/>
                <a:gd name="T78" fmla="*/ 26 w 103"/>
                <a:gd name="T79" fmla="*/ 67 h 103"/>
                <a:gd name="T80" fmla="*/ 18 w 103"/>
                <a:gd name="T81" fmla="*/ 55 h 103"/>
                <a:gd name="T82" fmla="*/ 10 w 103"/>
                <a:gd name="T83" fmla="*/ 52 h 103"/>
                <a:gd name="T84" fmla="*/ 10 w 103"/>
                <a:gd name="T85" fmla="*/ 49 h 103"/>
                <a:gd name="T86" fmla="*/ 23 w 103"/>
                <a:gd name="T87" fmla="*/ 44 h 103"/>
                <a:gd name="T88" fmla="*/ 26 w 103"/>
                <a:gd name="T89" fmla="*/ 30 h 103"/>
                <a:gd name="T90" fmla="*/ 21 w 103"/>
                <a:gd name="T91" fmla="*/ 22 h 103"/>
                <a:gd name="T92" fmla="*/ 23 w 103"/>
                <a:gd name="T93" fmla="*/ 20 h 103"/>
                <a:gd name="T94" fmla="*/ 36 w 103"/>
                <a:gd name="T95" fmla="*/ 26 h 103"/>
                <a:gd name="T96" fmla="*/ 48 w 103"/>
                <a:gd name="T97" fmla="*/ 18 h 103"/>
                <a:gd name="T98" fmla="*/ 54 w 103"/>
                <a:gd name="T99" fmla="*/ 9 h 103"/>
                <a:gd name="T100" fmla="*/ 58 w 103"/>
                <a:gd name="T101" fmla="*/ 22 h 103"/>
                <a:gd name="T102" fmla="*/ 72 w 103"/>
                <a:gd name="T103" fmla="*/ 26 h 103"/>
                <a:gd name="T104" fmla="*/ 83 w 103"/>
                <a:gd name="T105" fmla="*/ 23 h 103"/>
                <a:gd name="T106" fmla="*/ 77 w 103"/>
                <a:gd name="T107" fmla="*/ 36 h 103"/>
                <a:gd name="T108" fmla="*/ 84 w 103"/>
                <a:gd name="T109" fmla="*/ 48 h 103"/>
                <a:gd name="T110" fmla="*/ 93 w 103"/>
                <a:gd name="T111"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 h="103">
                  <a:moveTo>
                    <a:pt x="98" y="40"/>
                  </a:moveTo>
                  <a:cubicBezTo>
                    <a:pt x="89" y="39"/>
                    <a:pt x="89" y="39"/>
                    <a:pt x="89" y="39"/>
                  </a:cubicBezTo>
                  <a:cubicBezTo>
                    <a:pt x="88" y="37"/>
                    <a:pt x="88" y="35"/>
                    <a:pt x="87" y="34"/>
                  </a:cubicBezTo>
                  <a:cubicBezTo>
                    <a:pt x="93" y="26"/>
                    <a:pt x="93" y="26"/>
                    <a:pt x="93" y="26"/>
                  </a:cubicBezTo>
                  <a:cubicBezTo>
                    <a:pt x="94" y="24"/>
                    <a:pt x="94" y="22"/>
                    <a:pt x="93" y="20"/>
                  </a:cubicBezTo>
                  <a:cubicBezTo>
                    <a:pt x="90" y="16"/>
                    <a:pt x="86" y="13"/>
                    <a:pt x="83" y="10"/>
                  </a:cubicBezTo>
                  <a:cubicBezTo>
                    <a:pt x="81" y="9"/>
                    <a:pt x="78" y="9"/>
                    <a:pt x="77" y="10"/>
                  </a:cubicBezTo>
                  <a:cubicBezTo>
                    <a:pt x="69" y="16"/>
                    <a:pt x="69" y="16"/>
                    <a:pt x="69" y="16"/>
                  </a:cubicBezTo>
                  <a:cubicBezTo>
                    <a:pt x="67" y="15"/>
                    <a:pt x="66" y="15"/>
                    <a:pt x="64" y="14"/>
                  </a:cubicBezTo>
                  <a:cubicBezTo>
                    <a:pt x="63" y="4"/>
                    <a:pt x="63" y="4"/>
                    <a:pt x="63" y="4"/>
                  </a:cubicBezTo>
                  <a:cubicBezTo>
                    <a:pt x="62" y="2"/>
                    <a:pt x="61" y="1"/>
                    <a:pt x="59" y="0"/>
                  </a:cubicBezTo>
                  <a:cubicBezTo>
                    <a:pt x="54" y="0"/>
                    <a:pt x="49" y="0"/>
                    <a:pt x="44" y="0"/>
                  </a:cubicBezTo>
                  <a:cubicBezTo>
                    <a:pt x="42" y="1"/>
                    <a:pt x="41" y="2"/>
                    <a:pt x="40" y="4"/>
                  </a:cubicBezTo>
                  <a:cubicBezTo>
                    <a:pt x="39" y="14"/>
                    <a:pt x="39" y="14"/>
                    <a:pt x="39" y="14"/>
                  </a:cubicBezTo>
                  <a:cubicBezTo>
                    <a:pt x="37" y="15"/>
                    <a:pt x="36" y="15"/>
                    <a:pt x="34" y="16"/>
                  </a:cubicBezTo>
                  <a:cubicBezTo>
                    <a:pt x="26" y="10"/>
                    <a:pt x="26" y="10"/>
                    <a:pt x="26" y="10"/>
                  </a:cubicBezTo>
                  <a:cubicBezTo>
                    <a:pt x="25" y="9"/>
                    <a:pt x="22" y="9"/>
                    <a:pt x="20" y="10"/>
                  </a:cubicBezTo>
                  <a:cubicBezTo>
                    <a:pt x="19" y="11"/>
                    <a:pt x="17" y="13"/>
                    <a:pt x="15" y="15"/>
                  </a:cubicBezTo>
                  <a:cubicBezTo>
                    <a:pt x="15" y="15"/>
                    <a:pt x="15" y="15"/>
                    <a:pt x="15" y="15"/>
                  </a:cubicBezTo>
                  <a:cubicBezTo>
                    <a:pt x="13" y="17"/>
                    <a:pt x="12" y="19"/>
                    <a:pt x="10" y="20"/>
                  </a:cubicBezTo>
                  <a:cubicBezTo>
                    <a:pt x="9" y="22"/>
                    <a:pt x="9" y="24"/>
                    <a:pt x="10" y="26"/>
                  </a:cubicBezTo>
                  <a:cubicBezTo>
                    <a:pt x="16" y="34"/>
                    <a:pt x="16" y="34"/>
                    <a:pt x="16" y="34"/>
                  </a:cubicBezTo>
                  <a:cubicBezTo>
                    <a:pt x="15" y="35"/>
                    <a:pt x="15" y="37"/>
                    <a:pt x="14" y="39"/>
                  </a:cubicBezTo>
                  <a:cubicBezTo>
                    <a:pt x="5" y="40"/>
                    <a:pt x="5" y="40"/>
                    <a:pt x="5" y="40"/>
                  </a:cubicBezTo>
                  <a:cubicBezTo>
                    <a:pt x="2" y="40"/>
                    <a:pt x="1" y="42"/>
                    <a:pt x="0" y="44"/>
                  </a:cubicBezTo>
                  <a:cubicBezTo>
                    <a:pt x="0" y="46"/>
                    <a:pt x="0" y="48"/>
                    <a:pt x="0" y="51"/>
                  </a:cubicBezTo>
                  <a:cubicBezTo>
                    <a:pt x="0" y="52"/>
                    <a:pt x="0" y="52"/>
                    <a:pt x="0" y="52"/>
                  </a:cubicBezTo>
                  <a:cubicBezTo>
                    <a:pt x="0" y="54"/>
                    <a:pt x="0" y="56"/>
                    <a:pt x="0" y="58"/>
                  </a:cubicBezTo>
                  <a:cubicBezTo>
                    <a:pt x="1" y="61"/>
                    <a:pt x="2" y="62"/>
                    <a:pt x="5" y="63"/>
                  </a:cubicBezTo>
                  <a:cubicBezTo>
                    <a:pt x="14" y="64"/>
                    <a:pt x="14" y="64"/>
                    <a:pt x="14" y="64"/>
                  </a:cubicBezTo>
                  <a:cubicBezTo>
                    <a:pt x="15" y="66"/>
                    <a:pt x="15" y="67"/>
                    <a:pt x="16" y="69"/>
                  </a:cubicBezTo>
                  <a:cubicBezTo>
                    <a:pt x="10" y="77"/>
                    <a:pt x="10" y="77"/>
                    <a:pt x="10" y="77"/>
                  </a:cubicBezTo>
                  <a:cubicBezTo>
                    <a:pt x="9" y="78"/>
                    <a:pt x="9" y="81"/>
                    <a:pt x="10" y="82"/>
                  </a:cubicBezTo>
                  <a:cubicBezTo>
                    <a:pt x="12" y="84"/>
                    <a:pt x="13" y="86"/>
                    <a:pt x="15" y="87"/>
                  </a:cubicBezTo>
                  <a:cubicBezTo>
                    <a:pt x="15" y="88"/>
                    <a:pt x="15" y="88"/>
                    <a:pt x="15" y="88"/>
                  </a:cubicBezTo>
                  <a:cubicBezTo>
                    <a:pt x="17" y="90"/>
                    <a:pt x="19" y="91"/>
                    <a:pt x="20" y="93"/>
                  </a:cubicBezTo>
                  <a:cubicBezTo>
                    <a:pt x="22" y="94"/>
                    <a:pt x="25" y="94"/>
                    <a:pt x="26" y="92"/>
                  </a:cubicBezTo>
                  <a:cubicBezTo>
                    <a:pt x="34" y="87"/>
                    <a:pt x="34" y="87"/>
                    <a:pt x="34" y="87"/>
                  </a:cubicBezTo>
                  <a:cubicBezTo>
                    <a:pt x="36" y="87"/>
                    <a:pt x="37" y="88"/>
                    <a:pt x="39" y="89"/>
                  </a:cubicBezTo>
                  <a:cubicBezTo>
                    <a:pt x="40" y="98"/>
                    <a:pt x="40" y="98"/>
                    <a:pt x="40" y="98"/>
                  </a:cubicBezTo>
                  <a:cubicBezTo>
                    <a:pt x="41" y="100"/>
                    <a:pt x="42" y="102"/>
                    <a:pt x="44" y="102"/>
                  </a:cubicBezTo>
                  <a:cubicBezTo>
                    <a:pt x="47" y="103"/>
                    <a:pt x="49" y="103"/>
                    <a:pt x="51" y="103"/>
                  </a:cubicBezTo>
                  <a:cubicBezTo>
                    <a:pt x="54" y="103"/>
                    <a:pt x="56" y="103"/>
                    <a:pt x="59" y="102"/>
                  </a:cubicBezTo>
                  <a:cubicBezTo>
                    <a:pt x="61" y="102"/>
                    <a:pt x="62" y="100"/>
                    <a:pt x="63" y="98"/>
                  </a:cubicBezTo>
                  <a:cubicBezTo>
                    <a:pt x="64" y="89"/>
                    <a:pt x="64" y="89"/>
                    <a:pt x="64" y="89"/>
                  </a:cubicBezTo>
                  <a:cubicBezTo>
                    <a:pt x="66" y="88"/>
                    <a:pt x="67" y="87"/>
                    <a:pt x="69" y="87"/>
                  </a:cubicBezTo>
                  <a:cubicBezTo>
                    <a:pt x="77" y="92"/>
                    <a:pt x="77" y="92"/>
                    <a:pt x="77" y="92"/>
                  </a:cubicBezTo>
                  <a:cubicBezTo>
                    <a:pt x="78" y="94"/>
                    <a:pt x="81" y="94"/>
                    <a:pt x="83" y="92"/>
                  </a:cubicBezTo>
                  <a:cubicBezTo>
                    <a:pt x="86" y="90"/>
                    <a:pt x="90" y="86"/>
                    <a:pt x="93" y="82"/>
                  </a:cubicBezTo>
                  <a:cubicBezTo>
                    <a:pt x="94" y="81"/>
                    <a:pt x="94" y="78"/>
                    <a:pt x="93" y="77"/>
                  </a:cubicBezTo>
                  <a:cubicBezTo>
                    <a:pt x="87" y="69"/>
                    <a:pt x="87" y="69"/>
                    <a:pt x="87" y="69"/>
                  </a:cubicBezTo>
                  <a:cubicBezTo>
                    <a:pt x="88" y="67"/>
                    <a:pt x="88" y="66"/>
                    <a:pt x="89" y="64"/>
                  </a:cubicBezTo>
                  <a:cubicBezTo>
                    <a:pt x="98" y="63"/>
                    <a:pt x="98" y="63"/>
                    <a:pt x="98" y="63"/>
                  </a:cubicBezTo>
                  <a:cubicBezTo>
                    <a:pt x="101" y="62"/>
                    <a:pt x="102" y="61"/>
                    <a:pt x="103" y="58"/>
                  </a:cubicBezTo>
                  <a:cubicBezTo>
                    <a:pt x="103" y="56"/>
                    <a:pt x="103" y="54"/>
                    <a:pt x="103" y="51"/>
                  </a:cubicBezTo>
                  <a:cubicBezTo>
                    <a:pt x="103" y="49"/>
                    <a:pt x="103" y="47"/>
                    <a:pt x="103" y="44"/>
                  </a:cubicBezTo>
                  <a:cubicBezTo>
                    <a:pt x="102" y="42"/>
                    <a:pt x="101" y="40"/>
                    <a:pt x="98" y="40"/>
                  </a:cubicBezTo>
                  <a:close/>
                  <a:moveTo>
                    <a:pt x="93" y="54"/>
                  </a:moveTo>
                  <a:cubicBezTo>
                    <a:pt x="84" y="55"/>
                    <a:pt x="84" y="55"/>
                    <a:pt x="84" y="55"/>
                  </a:cubicBezTo>
                  <a:cubicBezTo>
                    <a:pt x="83" y="55"/>
                    <a:pt x="81" y="56"/>
                    <a:pt x="80" y="58"/>
                  </a:cubicBezTo>
                  <a:cubicBezTo>
                    <a:pt x="80" y="61"/>
                    <a:pt x="79" y="64"/>
                    <a:pt x="77" y="67"/>
                  </a:cubicBezTo>
                  <a:cubicBezTo>
                    <a:pt x="76" y="69"/>
                    <a:pt x="76" y="71"/>
                    <a:pt x="77" y="72"/>
                  </a:cubicBezTo>
                  <a:cubicBezTo>
                    <a:pt x="83" y="79"/>
                    <a:pt x="83" y="79"/>
                    <a:pt x="83" y="79"/>
                  </a:cubicBezTo>
                  <a:cubicBezTo>
                    <a:pt x="82" y="80"/>
                    <a:pt x="81" y="82"/>
                    <a:pt x="80" y="83"/>
                  </a:cubicBezTo>
                  <a:cubicBezTo>
                    <a:pt x="72" y="77"/>
                    <a:pt x="72" y="77"/>
                    <a:pt x="72" y="77"/>
                  </a:cubicBezTo>
                  <a:cubicBezTo>
                    <a:pt x="71" y="76"/>
                    <a:pt x="69" y="76"/>
                    <a:pt x="67" y="77"/>
                  </a:cubicBezTo>
                  <a:cubicBezTo>
                    <a:pt x="64" y="78"/>
                    <a:pt x="61" y="80"/>
                    <a:pt x="58" y="80"/>
                  </a:cubicBezTo>
                  <a:cubicBezTo>
                    <a:pt x="57" y="81"/>
                    <a:pt x="55" y="82"/>
                    <a:pt x="55" y="84"/>
                  </a:cubicBezTo>
                  <a:cubicBezTo>
                    <a:pt x="54" y="93"/>
                    <a:pt x="54" y="93"/>
                    <a:pt x="54" y="93"/>
                  </a:cubicBezTo>
                  <a:cubicBezTo>
                    <a:pt x="52" y="93"/>
                    <a:pt x="51" y="93"/>
                    <a:pt x="49" y="93"/>
                  </a:cubicBezTo>
                  <a:cubicBezTo>
                    <a:pt x="48" y="84"/>
                    <a:pt x="48" y="84"/>
                    <a:pt x="48" y="84"/>
                  </a:cubicBezTo>
                  <a:cubicBezTo>
                    <a:pt x="48" y="82"/>
                    <a:pt x="46" y="81"/>
                    <a:pt x="44" y="80"/>
                  </a:cubicBezTo>
                  <a:cubicBezTo>
                    <a:pt x="41" y="80"/>
                    <a:pt x="39" y="78"/>
                    <a:pt x="36" y="77"/>
                  </a:cubicBezTo>
                  <a:cubicBezTo>
                    <a:pt x="34" y="76"/>
                    <a:pt x="32" y="76"/>
                    <a:pt x="30" y="77"/>
                  </a:cubicBezTo>
                  <a:cubicBezTo>
                    <a:pt x="23" y="83"/>
                    <a:pt x="23" y="83"/>
                    <a:pt x="23" y="83"/>
                  </a:cubicBezTo>
                  <a:cubicBezTo>
                    <a:pt x="23" y="82"/>
                    <a:pt x="23" y="82"/>
                    <a:pt x="22" y="81"/>
                  </a:cubicBezTo>
                  <a:cubicBezTo>
                    <a:pt x="21" y="81"/>
                    <a:pt x="21" y="81"/>
                    <a:pt x="21" y="81"/>
                  </a:cubicBezTo>
                  <a:cubicBezTo>
                    <a:pt x="21" y="80"/>
                    <a:pt x="21" y="80"/>
                    <a:pt x="20" y="79"/>
                  </a:cubicBezTo>
                  <a:cubicBezTo>
                    <a:pt x="26" y="72"/>
                    <a:pt x="26" y="72"/>
                    <a:pt x="26" y="72"/>
                  </a:cubicBezTo>
                  <a:cubicBezTo>
                    <a:pt x="27" y="71"/>
                    <a:pt x="27" y="69"/>
                    <a:pt x="26" y="67"/>
                  </a:cubicBezTo>
                  <a:cubicBezTo>
                    <a:pt x="24" y="64"/>
                    <a:pt x="23" y="61"/>
                    <a:pt x="23" y="58"/>
                  </a:cubicBezTo>
                  <a:cubicBezTo>
                    <a:pt x="22" y="56"/>
                    <a:pt x="20" y="55"/>
                    <a:pt x="18" y="55"/>
                  </a:cubicBezTo>
                  <a:cubicBezTo>
                    <a:pt x="10" y="54"/>
                    <a:pt x="10" y="54"/>
                    <a:pt x="10" y="54"/>
                  </a:cubicBezTo>
                  <a:cubicBezTo>
                    <a:pt x="10" y="53"/>
                    <a:pt x="10" y="53"/>
                    <a:pt x="10" y="52"/>
                  </a:cubicBezTo>
                  <a:cubicBezTo>
                    <a:pt x="10" y="51"/>
                    <a:pt x="10" y="51"/>
                    <a:pt x="10" y="51"/>
                  </a:cubicBezTo>
                  <a:cubicBezTo>
                    <a:pt x="10" y="50"/>
                    <a:pt x="10" y="50"/>
                    <a:pt x="10" y="49"/>
                  </a:cubicBezTo>
                  <a:cubicBezTo>
                    <a:pt x="18" y="48"/>
                    <a:pt x="18" y="48"/>
                    <a:pt x="18" y="48"/>
                  </a:cubicBezTo>
                  <a:cubicBezTo>
                    <a:pt x="20" y="48"/>
                    <a:pt x="22" y="46"/>
                    <a:pt x="23" y="44"/>
                  </a:cubicBezTo>
                  <a:cubicBezTo>
                    <a:pt x="23" y="41"/>
                    <a:pt x="24" y="38"/>
                    <a:pt x="26" y="36"/>
                  </a:cubicBezTo>
                  <a:cubicBezTo>
                    <a:pt x="27" y="34"/>
                    <a:pt x="27" y="32"/>
                    <a:pt x="26" y="30"/>
                  </a:cubicBezTo>
                  <a:cubicBezTo>
                    <a:pt x="20" y="23"/>
                    <a:pt x="20" y="23"/>
                    <a:pt x="20" y="23"/>
                  </a:cubicBezTo>
                  <a:cubicBezTo>
                    <a:pt x="21" y="23"/>
                    <a:pt x="21" y="22"/>
                    <a:pt x="21" y="22"/>
                  </a:cubicBezTo>
                  <a:cubicBezTo>
                    <a:pt x="22" y="21"/>
                    <a:pt x="22" y="21"/>
                    <a:pt x="22" y="21"/>
                  </a:cubicBezTo>
                  <a:cubicBezTo>
                    <a:pt x="23" y="21"/>
                    <a:pt x="23" y="21"/>
                    <a:pt x="23" y="20"/>
                  </a:cubicBezTo>
                  <a:cubicBezTo>
                    <a:pt x="30" y="26"/>
                    <a:pt x="30" y="26"/>
                    <a:pt x="30" y="26"/>
                  </a:cubicBezTo>
                  <a:cubicBezTo>
                    <a:pt x="32" y="27"/>
                    <a:pt x="34" y="27"/>
                    <a:pt x="36" y="26"/>
                  </a:cubicBezTo>
                  <a:cubicBezTo>
                    <a:pt x="39" y="24"/>
                    <a:pt x="41" y="23"/>
                    <a:pt x="44" y="22"/>
                  </a:cubicBezTo>
                  <a:cubicBezTo>
                    <a:pt x="46" y="22"/>
                    <a:pt x="48" y="20"/>
                    <a:pt x="48" y="18"/>
                  </a:cubicBezTo>
                  <a:cubicBezTo>
                    <a:pt x="49" y="9"/>
                    <a:pt x="49" y="9"/>
                    <a:pt x="49" y="9"/>
                  </a:cubicBezTo>
                  <a:cubicBezTo>
                    <a:pt x="51" y="9"/>
                    <a:pt x="52" y="9"/>
                    <a:pt x="54" y="9"/>
                  </a:cubicBezTo>
                  <a:cubicBezTo>
                    <a:pt x="55" y="18"/>
                    <a:pt x="55" y="18"/>
                    <a:pt x="55" y="18"/>
                  </a:cubicBezTo>
                  <a:cubicBezTo>
                    <a:pt x="55" y="20"/>
                    <a:pt x="57" y="22"/>
                    <a:pt x="58" y="22"/>
                  </a:cubicBezTo>
                  <a:cubicBezTo>
                    <a:pt x="61" y="23"/>
                    <a:pt x="64" y="24"/>
                    <a:pt x="67" y="26"/>
                  </a:cubicBezTo>
                  <a:cubicBezTo>
                    <a:pt x="69" y="27"/>
                    <a:pt x="71" y="27"/>
                    <a:pt x="72" y="26"/>
                  </a:cubicBezTo>
                  <a:cubicBezTo>
                    <a:pt x="80" y="20"/>
                    <a:pt x="80" y="20"/>
                    <a:pt x="80" y="20"/>
                  </a:cubicBezTo>
                  <a:cubicBezTo>
                    <a:pt x="81" y="21"/>
                    <a:pt x="82" y="22"/>
                    <a:pt x="83" y="23"/>
                  </a:cubicBezTo>
                  <a:cubicBezTo>
                    <a:pt x="77" y="30"/>
                    <a:pt x="77" y="30"/>
                    <a:pt x="77" y="30"/>
                  </a:cubicBezTo>
                  <a:cubicBezTo>
                    <a:pt x="76" y="32"/>
                    <a:pt x="76" y="34"/>
                    <a:pt x="77" y="36"/>
                  </a:cubicBezTo>
                  <a:cubicBezTo>
                    <a:pt x="79" y="38"/>
                    <a:pt x="80" y="41"/>
                    <a:pt x="80" y="44"/>
                  </a:cubicBezTo>
                  <a:cubicBezTo>
                    <a:pt x="81" y="46"/>
                    <a:pt x="83" y="48"/>
                    <a:pt x="84" y="48"/>
                  </a:cubicBezTo>
                  <a:cubicBezTo>
                    <a:pt x="93" y="49"/>
                    <a:pt x="93" y="49"/>
                    <a:pt x="93" y="49"/>
                  </a:cubicBezTo>
                  <a:cubicBezTo>
                    <a:pt x="93" y="50"/>
                    <a:pt x="93" y="51"/>
                    <a:pt x="93" y="51"/>
                  </a:cubicBezTo>
                  <a:cubicBezTo>
                    <a:pt x="93" y="52"/>
                    <a:pt x="93" y="53"/>
                    <a:pt x="93"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149"/>
            </a:p>
          </p:txBody>
        </p:sp>
      </p:grpSp>
      <p:sp>
        <p:nvSpPr>
          <p:cNvPr id="44" name="Rectangle 43"/>
          <p:cNvSpPr/>
          <p:nvPr userDrawn="1"/>
        </p:nvSpPr>
        <p:spPr bwMode="gray">
          <a:xfrm>
            <a:off x="13514846" y="375"/>
            <a:ext cx="4772492" cy="10286254"/>
          </a:xfrm>
          <a:prstGeom prst="rect">
            <a:avLst/>
          </a:prstGeom>
          <a:solidFill>
            <a:srgbClr val="000000"/>
          </a:solidFill>
          <a:ln w="19050" algn="ctr">
            <a:noFill/>
            <a:miter lim="800000"/>
            <a:headEnd/>
            <a:tailEnd/>
          </a:ln>
        </p:spPr>
        <p:txBody>
          <a:bodyPr wrap="square" lIns="106080" tIns="106080" rIns="106080" bIns="106080" rtlCol="0" anchor="ctr"/>
          <a:lstStyle/>
          <a:p>
            <a:pPr algn="ctr" defTabSz="1093993">
              <a:lnSpc>
                <a:spcPct val="106000"/>
              </a:lnSpc>
              <a:defRPr/>
            </a:pPr>
            <a:endParaRPr lang="fr-FR" sz="1909" b="1">
              <a:solidFill>
                <a:prstClr val="white"/>
              </a:solidFill>
              <a:latin typeface="Verdana"/>
            </a:endParaRPr>
          </a:p>
        </p:txBody>
      </p:sp>
      <p:sp>
        <p:nvSpPr>
          <p:cNvPr id="46" name="TextBox 45"/>
          <p:cNvSpPr txBox="1"/>
          <p:nvPr userDrawn="1"/>
        </p:nvSpPr>
        <p:spPr>
          <a:xfrm>
            <a:off x="14500534" y="366189"/>
            <a:ext cx="3589911" cy="587597"/>
          </a:xfrm>
          <a:prstGeom prst="rect">
            <a:avLst/>
          </a:prstGeom>
          <a:noFill/>
        </p:spPr>
        <p:txBody>
          <a:bodyPr wrap="square" lIns="0" tIns="0" rIns="0" bIns="0" rtlCol="0">
            <a:spAutoFit/>
          </a:bodyPr>
          <a:lstStyle/>
          <a:p>
            <a:pPr defTabSz="1093993">
              <a:spcBef>
                <a:spcPts val="716"/>
              </a:spcBef>
              <a:buSzPct val="100000"/>
              <a:defRPr/>
            </a:pPr>
            <a:r>
              <a:rPr lang="fr-FR" sz="1909">
                <a:solidFill>
                  <a:prstClr val="white"/>
                </a:solidFill>
                <a:latin typeface="Verdana" panose="020B0604030504040204" pitchFamily="34" charset="0"/>
              </a:rPr>
              <a:t>Gains attendus suite à l’automatisation </a:t>
            </a:r>
          </a:p>
        </p:txBody>
      </p:sp>
      <p:sp>
        <p:nvSpPr>
          <p:cNvPr id="47" name="Freeform 723"/>
          <p:cNvSpPr>
            <a:spLocks noChangeAspect="1" noEditPoints="1"/>
          </p:cNvSpPr>
          <p:nvPr userDrawn="1"/>
        </p:nvSpPr>
        <p:spPr bwMode="auto">
          <a:xfrm>
            <a:off x="13775888" y="293357"/>
            <a:ext cx="593958" cy="593958"/>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chemeClr val="bg1"/>
          </a:solidFill>
          <a:ln>
            <a:noFill/>
          </a:ln>
        </p:spPr>
        <p:txBody>
          <a:bodyPr vert="horz" wrap="square" lIns="109109" tIns="54556" rIns="109109" bIns="54556" numCol="1" anchor="t" anchorCtr="0" compatLnSpc="1">
            <a:prstTxWarp prst="textNoShape">
              <a:avLst/>
            </a:prstTxWarp>
          </a:bodyPr>
          <a:lstStyle/>
          <a:p>
            <a:pPr defTabSz="1093993">
              <a:defRPr/>
            </a:pPr>
            <a:endParaRPr lang="en-GB" sz="2147">
              <a:solidFill>
                <a:prstClr val="black"/>
              </a:solidFill>
              <a:latin typeface="Verdana"/>
            </a:endParaRPr>
          </a:p>
        </p:txBody>
      </p:sp>
      <p:sp>
        <p:nvSpPr>
          <p:cNvPr id="48" name="TextBox 47"/>
          <p:cNvSpPr txBox="1"/>
          <p:nvPr userDrawn="1"/>
        </p:nvSpPr>
        <p:spPr>
          <a:xfrm>
            <a:off x="13927199" y="1520263"/>
            <a:ext cx="1246394" cy="808170"/>
          </a:xfrm>
          <a:prstGeom prst="rect">
            <a:avLst/>
          </a:prstGeom>
          <a:noFill/>
        </p:spPr>
        <p:txBody>
          <a:bodyPr wrap="square" lIns="0" tIns="0" rIns="0" bIns="0" rtlCol="0">
            <a:spAutoFit/>
          </a:bodyPr>
          <a:lstStyle/>
          <a:p>
            <a:pPr algn="ctr" defTabSz="1093993">
              <a:spcBef>
                <a:spcPts val="716"/>
              </a:spcBef>
              <a:buSzPct val="100000"/>
              <a:defRPr/>
            </a:pPr>
            <a:r>
              <a:rPr lang="fr-FR" sz="1313" noProof="0">
                <a:solidFill>
                  <a:prstClr val="white"/>
                </a:solidFill>
                <a:latin typeface="Verdana"/>
              </a:rPr>
              <a:t>Temps</a:t>
            </a:r>
            <a:r>
              <a:rPr lang="fr-FR" sz="1313" baseline="0" noProof="0">
                <a:solidFill>
                  <a:prstClr val="white"/>
                </a:solidFill>
                <a:latin typeface="Verdana"/>
              </a:rPr>
              <a:t> d’exécution du process sans robot</a:t>
            </a:r>
            <a:endParaRPr lang="fr-FR" sz="1313" noProof="0">
              <a:solidFill>
                <a:prstClr val="white"/>
              </a:solidFill>
              <a:latin typeface="Verdana"/>
            </a:endParaRPr>
          </a:p>
        </p:txBody>
      </p:sp>
      <p:sp>
        <p:nvSpPr>
          <p:cNvPr id="59" name="TextBox 58"/>
          <p:cNvSpPr txBox="1"/>
          <p:nvPr userDrawn="1"/>
        </p:nvSpPr>
        <p:spPr>
          <a:xfrm>
            <a:off x="13775015" y="4172164"/>
            <a:ext cx="1566826" cy="404085"/>
          </a:xfrm>
          <a:prstGeom prst="rect">
            <a:avLst/>
          </a:prstGeom>
          <a:noFill/>
        </p:spPr>
        <p:txBody>
          <a:bodyPr wrap="square" lIns="0" tIns="0" rIns="0" bIns="0" rtlCol="0">
            <a:spAutoFit/>
          </a:bodyPr>
          <a:lstStyle/>
          <a:p>
            <a:pPr algn="ctr" defTabSz="1093993">
              <a:spcBef>
                <a:spcPts val="716"/>
              </a:spcBef>
              <a:buSzPct val="100000"/>
              <a:defRPr/>
            </a:pPr>
            <a:r>
              <a:rPr lang="fr-FR" sz="1313">
                <a:solidFill>
                  <a:prstClr val="white"/>
                </a:solidFill>
                <a:latin typeface="Verdana"/>
              </a:rPr>
              <a:t>ETP</a:t>
            </a:r>
            <a:br>
              <a:rPr lang="fr-FR" sz="1313" baseline="0">
                <a:solidFill>
                  <a:prstClr val="white"/>
                </a:solidFill>
                <a:latin typeface="Verdana"/>
              </a:rPr>
            </a:br>
            <a:r>
              <a:rPr lang="fr-FR" sz="1313" baseline="0">
                <a:solidFill>
                  <a:prstClr val="white"/>
                </a:solidFill>
                <a:latin typeface="Verdana"/>
              </a:rPr>
              <a:t>économisé</a:t>
            </a:r>
            <a:endParaRPr lang="fr-FR" sz="1313">
              <a:solidFill>
                <a:prstClr val="white"/>
              </a:solidFill>
              <a:latin typeface="Verdana"/>
            </a:endParaRPr>
          </a:p>
        </p:txBody>
      </p:sp>
      <p:sp>
        <p:nvSpPr>
          <p:cNvPr id="69" name="TextBox 68"/>
          <p:cNvSpPr txBox="1"/>
          <p:nvPr userDrawn="1"/>
        </p:nvSpPr>
        <p:spPr>
          <a:xfrm>
            <a:off x="14500534" y="5454947"/>
            <a:ext cx="3786803" cy="293798"/>
          </a:xfrm>
          <a:prstGeom prst="rect">
            <a:avLst/>
          </a:prstGeom>
          <a:noFill/>
        </p:spPr>
        <p:txBody>
          <a:bodyPr wrap="square" lIns="0" tIns="0" rIns="0" bIns="0" rtlCol="0">
            <a:spAutoFit/>
          </a:bodyPr>
          <a:lstStyle/>
          <a:p>
            <a:pPr defTabSz="1093993">
              <a:spcBef>
                <a:spcPts val="716"/>
              </a:spcBef>
              <a:buSzPct val="100000"/>
              <a:defRPr/>
            </a:pPr>
            <a:r>
              <a:rPr lang="fr-FR" sz="1909">
                <a:solidFill>
                  <a:prstClr val="white"/>
                </a:solidFill>
                <a:latin typeface="Verdana" panose="020B0604030504040204" pitchFamily="34" charset="0"/>
              </a:rPr>
              <a:t>Facteurs clés de succès </a:t>
            </a:r>
          </a:p>
        </p:txBody>
      </p:sp>
      <p:sp>
        <p:nvSpPr>
          <p:cNvPr id="70" name="Freeform 575"/>
          <p:cNvSpPr>
            <a:spLocks noChangeAspect="1" noEditPoints="1"/>
          </p:cNvSpPr>
          <p:nvPr userDrawn="1"/>
        </p:nvSpPr>
        <p:spPr bwMode="auto">
          <a:xfrm>
            <a:off x="13774141" y="5342631"/>
            <a:ext cx="595705" cy="59395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70 w 512"/>
              <a:gd name="T11" fmla="*/ 362 h 512"/>
              <a:gd name="T12" fmla="*/ 320 w 512"/>
              <a:gd name="T13" fmla="*/ 384 h 512"/>
              <a:gd name="T14" fmla="*/ 224 w 512"/>
              <a:gd name="T15" fmla="*/ 384 h 512"/>
              <a:gd name="T16" fmla="*/ 191 w 512"/>
              <a:gd name="T17" fmla="*/ 373 h 512"/>
              <a:gd name="T18" fmla="*/ 106 w 512"/>
              <a:gd name="T19" fmla="*/ 373 h 512"/>
              <a:gd name="T20" fmla="*/ 96 w 512"/>
              <a:gd name="T21" fmla="*/ 362 h 512"/>
              <a:gd name="T22" fmla="*/ 96 w 512"/>
              <a:gd name="T23" fmla="*/ 245 h 512"/>
              <a:gd name="T24" fmla="*/ 106 w 512"/>
              <a:gd name="T25" fmla="*/ 234 h 512"/>
              <a:gd name="T26" fmla="*/ 175 w 512"/>
              <a:gd name="T27" fmla="*/ 234 h 512"/>
              <a:gd name="T28" fmla="*/ 184 w 512"/>
              <a:gd name="T29" fmla="*/ 220 h 512"/>
              <a:gd name="T30" fmla="*/ 185 w 512"/>
              <a:gd name="T31" fmla="*/ 218 h 512"/>
              <a:gd name="T32" fmla="*/ 280 w 512"/>
              <a:gd name="T33" fmla="*/ 110 h 512"/>
              <a:gd name="T34" fmla="*/ 287 w 512"/>
              <a:gd name="T35" fmla="*/ 106 h 512"/>
              <a:gd name="T36" fmla="*/ 295 w 512"/>
              <a:gd name="T37" fmla="*/ 109 h 512"/>
              <a:gd name="T38" fmla="*/ 309 w 512"/>
              <a:gd name="T39" fmla="*/ 152 h 512"/>
              <a:gd name="T40" fmla="*/ 292 w 512"/>
              <a:gd name="T41" fmla="*/ 202 h 512"/>
              <a:gd name="T42" fmla="*/ 330 w 512"/>
              <a:gd name="T43" fmla="*/ 202 h 512"/>
              <a:gd name="T44" fmla="*/ 394 w 512"/>
              <a:gd name="T45" fmla="*/ 266 h 512"/>
              <a:gd name="T46" fmla="*/ 370 w 512"/>
              <a:gd name="T47" fmla="*/ 362 h 512"/>
              <a:gd name="T48" fmla="*/ 170 w 512"/>
              <a:gd name="T49" fmla="*/ 330 h 512"/>
              <a:gd name="T50" fmla="*/ 174 w 512"/>
              <a:gd name="T51" fmla="*/ 352 h 512"/>
              <a:gd name="T52" fmla="*/ 117 w 512"/>
              <a:gd name="T53" fmla="*/ 352 h 512"/>
              <a:gd name="T54" fmla="*/ 117 w 512"/>
              <a:gd name="T55" fmla="*/ 256 h 512"/>
              <a:gd name="T56" fmla="*/ 170 w 512"/>
              <a:gd name="T57" fmla="*/ 256 h 512"/>
              <a:gd name="T58" fmla="*/ 170 w 512"/>
              <a:gd name="T59" fmla="*/ 256 h 512"/>
              <a:gd name="T60" fmla="*/ 170 w 512"/>
              <a:gd name="T61" fmla="*/ 330 h 512"/>
              <a:gd name="T62" fmla="*/ 373 w 512"/>
              <a:gd name="T63" fmla="*/ 267 h 512"/>
              <a:gd name="T64" fmla="*/ 354 w 512"/>
              <a:gd name="T65" fmla="*/ 348 h 512"/>
              <a:gd name="T66" fmla="*/ 320 w 512"/>
              <a:gd name="T67" fmla="*/ 362 h 512"/>
              <a:gd name="T68" fmla="*/ 224 w 512"/>
              <a:gd name="T69" fmla="*/ 362 h 512"/>
              <a:gd name="T70" fmla="*/ 192 w 512"/>
              <a:gd name="T71" fmla="*/ 330 h 512"/>
              <a:gd name="T72" fmla="*/ 192 w 512"/>
              <a:gd name="T73" fmla="*/ 256 h 512"/>
              <a:gd name="T74" fmla="*/ 200 w 512"/>
              <a:gd name="T75" fmla="*/ 233 h 512"/>
              <a:gd name="T76" fmla="*/ 201 w 512"/>
              <a:gd name="T77" fmla="*/ 233 h 512"/>
              <a:gd name="T78" fmla="*/ 287 w 512"/>
              <a:gd name="T79" fmla="*/ 134 h 512"/>
              <a:gd name="T80" fmla="*/ 288 w 512"/>
              <a:gd name="T81" fmla="*/ 146 h 512"/>
              <a:gd name="T82" fmla="*/ 267 w 512"/>
              <a:gd name="T83" fmla="*/ 210 h 512"/>
              <a:gd name="T84" fmla="*/ 267 w 512"/>
              <a:gd name="T85" fmla="*/ 210 h 512"/>
              <a:gd name="T86" fmla="*/ 266 w 512"/>
              <a:gd name="T87" fmla="*/ 213 h 512"/>
              <a:gd name="T88" fmla="*/ 277 w 512"/>
              <a:gd name="T89" fmla="*/ 224 h 512"/>
              <a:gd name="T90" fmla="*/ 330 w 512"/>
              <a:gd name="T91" fmla="*/ 224 h 512"/>
              <a:gd name="T92" fmla="*/ 373 w 512"/>
              <a:gd name="T93" fmla="*/ 26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70" y="362"/>
                </a:moveTo>
                <a:cubicBezTo>
                  <a:pt x="357" y="377"/>
                  <a:pt x="340" y="384"/>
                  <a:pt x="320" y="384"/>
                </a:cubicBezTo>
                <a:cubicBezTo>
                  <a:pt x="224" y="384"/>
                  <a:pt x="224" y="384"/>
                  <a:pt x="224" y="384"/>
                </a:cubicBezTo>
                <a:cubicBezTo>
                  <a:pt x="211" y="384"/>
                  <a:pt x="200" y="380"/>
                  <a:pt x="191" y="373"/>
                </a:cubicBezTo>
                <a:cubicBezTo>
                  <a:pt x="106" y="373"/>
                  <a:pt x="106" y="373"/>
                  <a:pt x="106" y="373"/>
                </a:cubicBezTo>
                <a:cubicBezTo>
                  <a:pt x="100" y="373"/>
                  <a:pt x="96" y="368"/>
                  <a:pt x="96" y="362"/>
                </a:cubicBezTo>
                <a:cubicBezTo>
                  <a:pt x="96" y="245"/>
                  <a:pt x="96" y="245"/>
                  <a:pt x="96" y="245"/>
                </a:cubicBezTo>
                <a:cubicBezTo>
                  <a:pt x="96" y="239"/>
                  <a:pt x="100" y="234"/>
                  <a:pt x="106" y="234"/>
                </a:cubicBezTo>
                <a:cubicBezTo>
                  <a:pt x="175" y="234"/>
                  <a:pt x="175" y="234"/>
                  <a:pt x="175" y="234"/>
                </a:cubicBezTo>
                <a:cubicBezTo>
                  <a:pt x="177" y="229"/>
                  <a:pt x="180" y="224"/>
                  <a:pt x="184" y="220"/>
                </a:cubicBezTo>
                <a:cubicBezTo>
                  <a:pt x="185" y="218"/>
                  <a:pt x="185" y="218"/>
                  <a:pt x="185" y="218"/>
                </a:cubicBezTo>
                <a:cubicBezTo>
                  <a:pt x="280" y="110"/>
                  <a:pt x="280" y="110"/>
                  <a:pt x="280" y="110"/>
                </a:cubicBezTo>
                <a:cubicBezTo>
                  <a:pt x="282" y="108"/>
                  <a:pt x="284" y="106"/>
                  <a:pt x="287" y="106"/>
                </a:cubicBezTo>
                <a:cubicBezTo>
                  <a:pt x="290" y="106"/>
                  <a:pt x="293" y="107"/>
                  <a:pt x="295" y="109"/>
                </a:cubicBezTo>
                <a:cubicBezTo>
                  <a:pt x="296" y="110"/>
                  <a:pt x="315" y="129"/>
                  <a:pt x="309" y="152"/>
                </a:cubicBezTo>
                <a:cubicBezTo>
                  <a:pt x="292" y="202"/>
                  <a:pt x="292" y="202"/>
                  <a:pt x="292" y="202"/>
                </a:cubicBezTo>
                <a:cubicBezTo>
                  <a:pt x="330" y="202"/>
                  <a:pt x="330" y="202"/>
                  <a:pt x="330" y="202"/>
                </a:cubicBezTo>
                <a:cubicBezTo>
                  <a:pt x="361" y="202"/>
                  <a:pt x="394" y="235"/>
                  <a:pt x="394" y="266"/>
                </a:cubicBezTo>
                <a:cubicBezTo>
                  <a:pt x="395" y="268"/>
                  <a:pt x="400" y="329"/>
                  <a:pt x="370" y="362"/>
                </a:cubicBezTo>
                <a:close/>
                <a:moveTo>
                  <a:pt x="170" y="330"/>
                </a:moveTo>
                <a:cubicBezTo>
                  <a:pt x="170" y="338"/>
                  <a:pt x="172" y="345"/>
                  <a:pt x="174" y="352"/>
                </a:cubicBezTo>
                <a:cubicBezTo>
                  <a:pt x="117" y="352"/>
                  <a:pt x="117" y="352"/>
                  <a:pt x="117" y="352"/>
                </a:cubicBezTo>
                <a:cubicBezTo>
                  <a:pt x="117" y="256"/>
                  <a:pt x="117" y="256"/>
                  <a:pt x="117" y="256"/>
                </a:cubicBezTo>
                <a:cubicBezTo>
                  <a:pt x="170" y="256"/>
                  <a:pt x="170" y="256"/>
                  <a:pt x="170" y="256"/>
                </a:cubicBezTo>
                <a:cubicBezTo>
                  <a:pt x="170" y="256"/>
                  <a:pt x="170" y="256"/>
                  <a:pt x="170" y="256"/>
                </a:cubicBezTo>
                <a:lnTo>
                  <a:pt x="170" y="330"/>
                </a:lnTo>
                <a:close/>
                <a:moveTo>
                  <a:pt x="373" y="267"/>
                </a:moveTo>
                <a:cubicBezTo>
                  <a:pt x="373" y="268"/>
                  <a:pt x="378" y="322"/>
                  <a:pt x="354" y="348"/>
                </a:cubicBezTo>
                <a:cubicBezTo>
                  <a:pt x="346" y="358"/>
                  <a:pt x="334" y="362"/>
                  <a:pt x="320" y="362"/>
                </a:cubicBezTo>
                <a:cubicBezTo>
                  <a:pt x="224" y="362"/>
                  <a:pt x="224" y="362"/>
                  <a:pt x="224" y="362"/>
                </a:cubicBezTo>
                <a:cubicBezTo>
                  <a:pt x="205" y="362"/>
                  <a:pt x="192" y="349"/>
                  <a:pt x="192" y="330"/>
                </a:cubicBezTo>
                <a:cubicBezTo>
                  <a:pt x="192" y="256"/>
                  <a:pt x="192" y="256"/>
                  <a:pt x="192" y="256"/>
                </a:cubicBezTo>
                <a:cubicBezTo>
                  <a:pt x="192" y="248"/>
                  <a:pt x="195" y="240"/>
                  <a:pt x="200" y="233"/>
                </a:cubicBezTo>
                <a:cubicBezTo>
                  <a:pt x="201" y="233"/>
                  <a:pt x="201" y="233"/>
                  <a:pt x="201" y="233"/>
                </a:cubicBezTo>
                <a:cubicBezTo>
                  <a:pt x="287" y="134"/>
                  <a:pt x="287" y="134"/>
                  <a:pt x="287" y="134"/>
                </a:cubicBezTo>
                <a:cubicBezTo>
                  <a:pt x="288" y="138"/>
                  <a:pt x="289" y="142"/>
                  <a:pt x="288" y="146"/>
                </a:cubicBezTo>
                <a:cubicBezTo>
                  <a:pt x="267" y="210"/>
                  <a:pt x="267" y="210"/>
                  <a:pt x="267" y="210"/>
                </a:cubicBezTo>
                <a:cubicBezTo>
                  <a:pt x="267" y="210"/>
                  <a:pt x="267" y="210"/>
                  <a:pt x="267" y="210"/>
                </a:cubicBezTo>
                <a:cubicBezTo>
                  <a:pt x="267" y="211"/>
                  <a:pt x="266" y="212"/>
                  <a:pt x="266" y="213"/>
                </a:cubicBezTo>
                <a:cubicBezTo>
                  <a:pt x="266" y="219"/>
                  <a:pt x="271" y="224"/>
                  <a:pt x="277" y="224"/>
                </a:cubicBezTo>
                <a:cubicBezTo>
                  <a:pt x="330" y="224"/>
                  <a:pt x="330" y="224"/>
                  <a:pt x="330" y="224"/>
                </a:cubicBezTo>
                <a:cubicBezTo>
                  <a:pt x="349" y="224"/>
                  <a:pt x="373" y="247"/>
                  <a:pt x="373" y="267"/>
                </a:cubicBezTo>
                <a:close/>
              </a:path>
            </a:pathLst>
          </a:custGeom>
          <a:solidFill>
            <a:schemeClr val="bg1"/>
          </a:solidFill>
          <a:ln>
            <a:noFill/>
          </a:ln>
        </p:spPr>
        <p:txBody>
          <a:bodyPr vert="horz" wrap="square" lIns="109109" tIns="54556" rIns="109109" bIns="54556" numCol="1" anchor="t" anchorCtr="0" compatLnSpc="1">
            <a:prstTxWarp prst="textNoShape">
              <a:avLst/>
            </a:prstTxWarp>
          </a:bodyPr>
          <a:lstStyle/>
          <a:p>
            <a:pPr defTabSz="1093993">
              <a:defRPr/>
            </a:pPr>
            <a:endParaRPr lang="en-GB" sz="2147">
              <a:solidFill>
                <a:prstClr val="black"/>
              </a:solidFill>
              <a:latin typeface="Verdana"/>
            </a:endParaRPr>
          </a:p>
        </p:txBody>
      </p:sp>
      <p:sp>
        <p:nvSpPr>
          <p:cNvPr id="3" name="Text Placeholder 2"/>
          <p:cNvSpPr>
            <a:spLocks noGrp="1"/>
          </p:cNvSpPr>
          <p:nvPr>
            <p:ph type="body" sz="quarter" idx="14"/>
          </p:nvPr>
        </p:nvSpPr>
        <p:spPr>
          <a:xfrm>
            <a:off x="464145" y="2109343"/>
            <a:ext cx="12767242" cy="1245816"/>
          </a:xfrm>
        </p:spPr>
        <p:txBody>
          <a:bodyPr/>
          <a:lstStyle>
            <a:lvl1pPr marL="0" indent="0">
              <a:buFont typeface="Arial" panose="020B0604020202020204" pitchFamily="34" charset="0"/>
              <a:buNone/>
              <a:defRPr lang="en-US" sz="1193" kern="1200" dirty="0" smtClean="0">
                <a:solidFill>
                  <a:schemeClr val="tx1"/>
                </a:solidFill>
                <a:latin typeface="+mn-lt"/>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Char char="4"/>
              <a:tabLst/>
              <a:defRPr/>
            </a:pPr>
            <a:endParaRPr lang="en-US"/>
          </a:p>
        </p:txBody>
      </p:sp>
      <p:sp>
        <p:nvSpPr>
          <p:cNvPr id="81" name="Text Placeholder 2"/>
          <p:cNvSpPr>
            <a:spLocks noGrp="1"/>
          </p:cNvSpPr>
          <p:nvPr>
            <p:ph type="body" sz="quarter" idx="15"/>
          </p:nvPr>
        </p:nvSpPr>
        <p:spPr>
          <a:xfrm>
            <a:off x="15411127" y="1557693"/>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85" name="Text Placeholder 2"/>
          <p:cNvSpPr>
            <a:spLocks noGrp="1"/>
          </p:cNvSpPr>
          <p:nvPr>
            <p:ph type="body" sz="quarter" idx="19"/>
          </p:nvPr>
        </p:nvSpPr>
        <p:spPr>
          <a:xfrm>
            <a:off x="13845513" y="6097128"/>
            <a:ext cx="4206832" cy="3759766"/>
          </a:xfrm>
          <a:prstGeom prst="rect">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t" anchorCtr="0">
            <a:normAutofit/>
          </a:bodyPr>
          <a:lstStyle>
            <a:lvl1pPr marL="272816" indent="-272816" algn="l" defTabSz="1093993" rtl="0" eaLnBrk="1" latinLnBrk="0" hangingPunct="1">
              <a:lnSpc>
                <a:spcPct val="106000"/>
              </a:lnSpc>
              <a:buClrTx/>
              <a:buSzPct val="100000"/>
              <a:buFont typeface="Wingdings" panose="05000000000000000000" pitchFamily="2" charset="2"/>
              <a:buChar char="ü"/>
              <a:defRPr lang="en-US" sz="1316" b="0" i="0" u="none" kern="1200" dirty="0" smtClean="0">
                <a:solidFill>
                  <a:srgbClr val="FFFFFF"/>
                </a:solidFill>
                <a:latin typeface="+mn-lt"/>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Char char="•"/>
              <a:tabLst/>
              <a:defRPr/>
            </a:pPr>
            <a:r>
              <a:rPr lang="en-US"/>
              <a:t>Edit Master text styles</a:t>
            </a:r>
          </a:p>
        </p:txBody>
      </p:sp>
      <p:sp>
        <p:nvSpPr>
          <p:cNvPr id="52" name="Rectangle 51"/>
          <p:cNvSpPr/>
          <p:nvPr userDrawn="1"/>
        </p:nvSpPr>
        <p:spPr>
          <a:xfrm>
            <a:off x="9923411" y="3717171"/>
            <a:ext cx="3949699" cy="294376"/>
          </a:xfrm>
          <a:prstGeom prst="rect">
            <a:avLst/>
          </a:prstGeom>
        </p:spPr>
        <p:txBody>
          <a:bodyPr wrap="square">
            <a:spAutoFit/>
          </a:bodyPr>
          <a:lstStyle/>
          <a:p>
            <a:r>
              <a:rPr lang="fr-FR" sz="1313">
                <a:solidFill>
                  <a:schemeClr val="accent1"/>
                </a:solidFill>
                <a:sym typeface="Wingdings" panose="05000000000000000000" pitchFamily="2" charset="2"/>
              </a:rPr>
              <a:t> </a:t>
            </a:r>
            <a:r>
              <a:rPr lang="fr-FR" sz="955">
                <a:solidFill>
                  <a:schemeClr val="tx1">
                    <a:lumMod val="50000"/>
                    <a:lumOff val="50000"/>
                  </a:schemeClr>
                </a:solidFill>
                <a:sym typeface="Wingdings" panose="05000000000000000000" pitchFamily="2" charset="2"/>
              </a:rPr>
              <a:t>Fort   </a:t>
            </a:r>
            <a:r>
              <a:rPr lang="fr-FR" sz="1253">
                <a:solidFill>
                  <a:schemeClr val="tx1">
                    <a:lumMod val="50000"/>
                    <a:lumOff val="50000"/>
                  </a:schemeClr>
                </a:solidFill>
                <a:sym typeface="Wingdings" panose="05000000000000000000" pitchFamily="2" charset="2"/>
              </a:rPr>
              <a:t> </a:t>
            </a:r>
            <a:r>
              <a:rPr lang="fr-FR" sz="1313">
                <a:solidFill>
                  <a:schemeClr val="accent1"/>
                </a:solidFill>
                <a:sym typeface="Wingdings" panose="05000000000000000000" pitchFamily="2" charset="2"/>
              </a:rPr>
              <a:t></a:t>
            </a:r>
            <a:r>
              <a:rPr lang="fr-FR" sz="1313">
                <a:solidFill>
                  <a:schemeClr val="accent1">
                    <a:lumMod val="40000"/>
                    <a:lumOff val="60000"/>
                  </a:schemeClr>
                </a:solidFill>
                <a:sym typeface="Wingdings" panose="05000000000000000000" pitchFamily="2" charset="2"/>
              </a:rPr>
              <a:t></a:t>
            </a:r>
            <a:r>
              <a:rPr lang="fr-FR" sz="1313">
                <a:sym typeface="Wingdings" panose="05000000000000000000" pitchFamily="2" charset="2"/>
              </a:rPr>
              <a:t> </a:t>
            </a:r>
            <a:r>
              <a:rPr lang="fr-FR" sz="955">
                <a:solidFill>
                  <a:schemeClr val="tx1">
                    <a:lumMod val="50000"/>
                    <a:lumOff val="50000"/>
                  </a:schemeClr>
                </a:solidFill>
                <a:sym typeface="Wingdings" panose="05000000000000000000" pitchFamily="2" charset="2"/>
              </a:rPr>
              <a:t>Moyen </a:t>
            </a:r>
            <a:r>
              <a:rPr lang="fr-FR" sz="1313">
                <a:sym typeface="Wingdings" panose="05000000000000000000" pitchFamily="2" charset="2"/>
              </a:rPr>
              <a:t> </a:t>
            </a:r>
            <a:r>
              <a:rPr lang="fr-FR" sz="1313">
                <a:solidFill>
                  <a:schemeClr val="accent1"/>
                </a:solidFill>
                <a:sym typeface="Wingdings" panose="05000000000000000000" pitchFamily="2" charset="2"/>
              </a:rPr>
              <a:t></a:t>
            </a:r>
            <a:r>
              <a:rPr lang="fr-FR" sz="1313">
                <a:solidFill>
                  <a:schemeClr val="accent1">
                    <a:lumMod val="40000"/>
                    <a:lumOff val="60000"/>
                  </a:schemeClr>
                </a:solidFill>
                <a:sym typeface="Wingdings" panose="05000000000000000000" pitchFamily="2" charset="2"/>
              </a:rPr>
              <a:t> </a:t>
            </a:r>
            <a:r>
              <a:rPr lang="fr-FR" sz="955">
                <a:solidFill>
                  <a:schemeClr val="tx1">
                    <a:lumMod val="50000"/>
                    <a:lumOff val="50000"/>
                  </a:schemeClr>
                </a:solidFill>
                <a:sym typeface="Wingdings" panose="05000000000000000000" pitchFamily="2" charset="2"/>
              </a:rPr>
              <a:t>Faible </a:t>
            </a:r>
            <a:endParaRPr lang="fr-FR" sz="955">
              <a:solidFill>
                <a:schemeClr val="tx1">
                  <a:lumMod val="50000"/>
                  <a:lumOff val="50000"/>
                </a:schemeClr>
              </a:solidFill>
            </a:endParaRPr>
          </a:p>
        </p:txBody>
      </p:sp>
      <p:sp>
        <p:nvSpPr>
          <p:cNvPr id="53" name="Rounded Rectangle 52"/>
          <p:cNvSpPr/>
          <p:nvPr userDrawn="1"/>
        </p:nvSpPr>
        <p:spPr>
          <a:xfrm>
            <a:off x="10931968" y="6325305"/>
            <a:ext cx="511019" cy="162000"/>
          </a:xfrm>
          <a:prstGeom prst="roundRect">
            <a:avLst/>
          </a:prstGeom>
          <a:solidFill>
            <a:schemeClr val="accent1">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4" name="TextBox 53"/>
          <p:cNvSpPr txBox="1"/>
          <p:nvPr userDrawn="1"/>
        </p:nvSpPr>
        <p:spPr>
          <a:xfrm>
            <a:off x="11411764" y="6246550"/>
            <a:ext cx="2160001" cy="239296"/>
          </a:xfrm>
          <a:prstGeom prst="rect">
            <a:avLst/>
          </a:prstGeom>
          <a:noFill/>
        </p:spPr>
        <p:txBody>
          <a:bodyPr wrap="square" rtlCol="0">
            <a:spAutoFit/>
          </a:bodyPr>
          <a:lstStyle/>
          <a:p>
            <a:r>
              <a:rPr lang="fr-FR" sz="955">
                <a:solidFill>
                  <a:schemeClr val="tx1">
                    <a:lumMod val="50000"/>
                    <a:lumOff val="50000"/>
                  </a:schemeClr>
                </a:solidFill>
              </a:rPr>
              <a:t>Tâche automatisée</a:t>
            </a:r>
          </a:p>
        </p:txBody>
      </p:sp>
      <p:sp>
        <p:nvSpPr>
          <p:cNvPr id="55" name="Rounded Rectangle 54"/>
          <p:cNvSpPr/>
          <p:nvPr userDrawn="1"/>
        </p:nvSpPr>
        <p:spPr>
          <a:xfrm>
            <a:off x="10931968" y="6075780"/>
            <a:ext cx="511019" cy="162000"/>
          </a:xfrm>
          <a:prstGeom prst="roundRect">
            <a:avLst/>
          </a:prstGeom>
          <a:gradFill>
            <a:gsLst>
              <a:gs pos="100000">
                <a:schemeClr val="bg1"/>
              </a:gs>
              <a:gs pos="0">
                <a:schemeClr val="accent1">
                  <a:lumMod val="40000"/>
                  <a:lumOff val="60000"/>
                </a:schemeClr>
              </a:gs>
            </a:gsLst>
            <a:lin ang="5400000" scaled="1"/>
          </a:grad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6" name="TextBox 55"/>
          <p:cNvSpPr txBox="1"/>
          <p:nvPr userDrawn="1"/>
        </p:nvSpPr>
        <p:spPr>
          <a:xfrm>
            <a:off x="11412427" y="6000582"/>
            <a:ext cx="2160001" cy="239296"/>
          </a:xfrm>
          <a:prstGeom prst="rect">
            <a:avLst/>
          </a:prstGeom>
          <a:noFill/>
        </p:spPr>
        <p:txBody>
          <a:bodyPr wrap="square" rtlCol="0">
            <a:spAutoFit/>
          </a:bodyPr>
          <a:lstStyle/>
          <a:p>
            <a:r>
              <a:rPr lang="fr-FR" sz="955">
                <a:solidFill>
                  <a:schemeClr val="tx1">
                    <a:lumMod val="50000"/>
                    <a:lumOff val="50000"/>
                  </a:schemeClr>
                </a:solidFill>
              </a:rPr>
              <a:t>Tâche semi-automatisée</a:t>
            </a:r>
          </a:p>
        </p:txBody>
      </p:sp>
      <p:sp>
        <p:nvSpPr>
          <p:cNvPr id="57" name="Rounded Rectangle 56"/>
          <p:cNvSpPr/>
          <p:nvPr userDrawn="1"/>
        </p:nvSpPr>
        <p:spPr>
          <a:xfrm>
            <a:off x="10931968" y="5826255"/>
            <a:ext cx="511019" cy="162000"/>
          </a:xfrm>
          <a:prstGeom prst="round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955">
              <a:solidFill>
                <a:prstClr val="black"/>
              </a:solidFill>
            </a:endParaRPr>
          </a:p>
        </p:txBody>
      </p:sp>
      <p:sp>
        <p:nvSpPr>
          <p:cNvPr id="58" name="TextBox 57"/>
          <p:cNvSpPr txBox="1"/>
          <p:nvPr userDrawn="1"/>
        </p:nvSpPr>
        <p:spPr>
          <a:xfrm>
            <a:off x="11412427" y="5722650"/>
            <a:ext cx="2160001" cy="239296"/>
          </a:xfrm>
          <a:prstGeom prst="rect">
            <a:avLst/>
          </a:prstGeom>
          <a:noFill/>
        </p:spPr>
        <p:txBody>
          <a:bodyPr wrap="square" rtlCol="0">
            <a:spAutoFit/>
          </a:bodyPr>
          <a:lstStyle/>
          <a:p>
            <a:r>
              <a:rPr lang="fr-FR" sz="955">
                <a:solidFill>
                  <a:schemeClr val="tx1">
                    <a:lumMod val="50000"/>
                    <a:lumOff val="50000"/>
                  </a:schemeClr>
                </a:solidFill>
              </a:rPr>
              <a:t>Tâche manuelle</a:t>
            </a:r>
          </a:p>
        </p:txBody>
      </p:sp>
      <p:sp>
        <p:nvSpPr>
          <p:cNvPr id="50" name="TextBox 49"/>
          <p:cNvSpPr txBox="1"/>
          <p:nvPr userDrawn="1"/>
        </p:nvSpPr>
        <p:spPr>
          <a:xfrm>
            <a:off x="13877337" y="2714228"/>
            <a:ext cx="1246394" cy="808170"/>
          </a:xfrm>
          <a:prstGeom prst="rect">
            <a:avLst/>
          </a:prstGeom>
          <a:noFill/>
        </p:spPr>
        <p:txBody>
          <a:bodyPr wrap="square" lIns="0" tIns="0" rIns="0" bIns="0" rtlCol="0">
            <a:spAutoFit/>
          </a:bodyPr>
          <a:lstStyle/>
          <a:p>
            <a:pPr algn="ctr" defTabSz="1093993">
              <a:spcBef>
                <a:spcPts val="716"/>
              </a:spcBef>
              <a:buSzPct val="100000"/>
              <a:defRPr/>
            </a:pPr>
            <a:r>
              <a:rPr lang="fr-FR" sz="1313">
                <a:solidFill>
                  <a:prstClr val="white"/>
                </a:solidFill>
                <a:latin typeface="Verdana"/>
              </a:rPr>
              <a:t>Temps</a:t>
            </a:r>
            <a:r>
              <a:rPr lang="fr-FR" sz="1313" baseline="0">
                <a:solidFill>
                  <a:prstClr val="white"/>
                </a:solidFill>
                <a:latin typeface="Verdana"/>
              </a:rPr>
              <a:t> d’exécution du process avec robot</a:t>
            </a:r>
            <a:endParaRPr lang="fr-FR" sz="1313">
              <a:solidFill>
                <a:prstClr val="white"/>
              </a:solidFill>
              <a:latin typeface="Verdana"/>
            </a:endParaRPr>
          </a:p>
        </p:txBody>
      </p:sp>
      <p:sp>
        <p:nvSpPr>
          <p:cNvPr id="60" name="Text Placeholder 2"/>
          <p:cNvSpPr>
            <a:spLocks noGrp="1"/>
          </p:cNvSpPr>
          <p:nvPr>
            <p:ph type="body" sz="quarter" idx="20"/>
          </p:nvPr>
        </p:nvSpPr>
        <p:spPr>
          <a:xfrm>
            <a:off x="15402547" y="2765643"/>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61" name="Text Placeholder 2"/>
          <p:cNvSpPr>
            <a:spLocks noGrp="1"/>
          </p:cNvSpPr>
          <p:nvPr>
            <p:ph type="body" sz="quarter" idx="21"/>
          </p:nvPr>
        </p:nvSpPr>
        <p:spPr>
          <a:xfrm>
            <a:off x="15402547" y="3945468"/>
            <a:ext cx="2649795" cy="974232"/>
          </a:xfrm>
          <a:prstGeom prst="roundRect">
            <a:avLst>
              <a:gd name="adj" fmla="val 11496"/>
            </a:avLst>
          </a:prstGeom>
          <a:noFill/>
          <a:ln w="3175">
            <a:solidFill>
              <a:srgbClr val="7F7F7F"/>
            </a:solidFill>
            <a:prstDash val="solid"/>
          </a:ln>
          <a:extLst>
            <a:ext uri="{909E8E84-426E-40DD-AFC4-6F175D3DCCD1}">
              <a14:hiddenFill xmlns:a14="http://schemas.microsoft.com/office/drawing/2010/main">
                <a:solidFill>
                  <a:srgbClr val="BBE0E3"/>
                </a:solidFill>
              </a14:hiddenFill>
            </a:ext>
          </a:extLst>
        </p:spPr>
        <p:txBody>
          <a:bodyPr lIns="88894" tIns="88894" rIns="88894" bIns="88894" anchor="ctr" anchorCtr="0">
            <a:noAutofit/>
          </a:bodyPr>
          <a:lstStyle>
            <a:lvl1pPr marL="0" indent="0" algn="l">
              <a:buClrTx/>
              <a:buSzPct val="100000"/>
              <a:buFont typeface=""/>
              <a:buChar char="•"/>
              <a:defRPr lang="en-US" sz="1076" b="0" i="0" u="none" kern="1200" dirty="0" smtClean="0">
                <a:solidFill>
                  <a:srgbClr val="FFFFFF"/>
                </a:solidFill>
                <a:latin typeface="Verdana" panose="020B0604030504040204" pitchFamily="34" charset="0"/>
                <a:ea typeface="+mn-ea"/>
                <a:cs typeface="+mn-cs"/>
              </a:defRPr>
            </a:lvl1pPr>
          </a:lstStyle>
          <a:p>
            <a:pPr marL="204613" marR="0" lvl="0" indent="-204613" algn="l" defTabSz="1091265" rtl="0" eaLnBrk="1" fontAlgn="auto" latinLnBrk="0" hangingPunct="1">
              <a:lnSpc>
                <a:spcPct val="100000"/>
              </a:lnSpc>
              <a:spcBef>
                <a:spcPts val="0"/>
              </a:spcBef>
              <a:spcAft>
                <a:spcPts val="0"/>
              </a:spcAft>
              <a:buClrTx/>
              <a:buSzTx/>
              <a:buFont typeface="Webdings" panose="05030102010509060703" pitchFamily="18" charset="2"/>
              <a:buNone/>
              <a:tabLst/>
              <a:defRPr/>
            </a:pPr>
            <a:r>
              <a:rPr lang="en-US"/>
              <a:t>Edit Master text styles</a:t>
            </a:r>
          </a:p>
        </p:txBody>
      </p:sp>
      <p:sp>
        <p:nvSpPr>
          <p:cNvPr id="62" name="Freeform 388"/>
          <p:cNvSpPr>
            <a:spLocks noEditPoints="1"/>
          </p:cNvSpPr>
          <p:nvPr userDrawn="1"/>
        </p:nvSpPr>
        <p:spPr bwMode="auto">
          <a:xfrm>
            <a:off x="557607" y="1482160"/>
            <a:ext cx="468707" cy="328744"/>
          </a:xfrm>
          <a:custGeom>
            <a:avLst/>
            <a:gdLst>
              <a:gd name="T0" fmla="*/ 64 w 320"/>
              <a:gd name="T1" fmla="*/ 0 h 213"/>
              <a:gd name="T2" fmla="*/ 10 w 320"/>
              <a:gd name="T3" fmla="*/ 0 h 213"/>
              <a:gd name="T4" fmla="*/ 0 w 320"/>
              <a:gd name="T5" fmla="*/ 11 h 213"/>
              <a:gd name="T6" fmla="*/ 0 w 320"/>
              <a:gd name="T7" fmla="*/ 64 h 213"/>
              <a:gd name="T8" fmla="*/ 10 w 320"/>
              <a:gd name="T9" fmla="*/ 75 h 213"/>
              <a:gd name="T10" fmla="*/ 64 w 320"/>
              <a:gd name="T11" fmla="*/ 75 h 213"/>
              <a:gd name="T12" fmla="*/ 74 w 320"/>
              <a:gd name="T13" fmla="*/ 64 h 213"/>
              <a:gd name="T14" fmla="*/ 74 w 320"/>
              <a:gd name="T15" fmla="*/ 11 h 213"/>
              <a:gd name="T16" fmla="*/ 64 w 320"/>
              <a:gd name="T17" fmla="*/ 0 h 213"/>
              <a:gd name="T18" fmla="*/ 53 w 320"/>
              <a:gd name="T19" fmla="*/ 53 h 213"/>
              <a:gd name="T20" fmla="*/ 21 w 320"/>
              <a:gd name="T21" fmla="*/ 53 h 213"/>
              <a:gd name="T22" fmla="*/ 21 w 320"/>
              <a:gd name="T23" fmla="*/ 21 h 213"/>
              <a:gd name="T24" fmla="*/ 53 w 320"/>
              <a:gd name="T25" fmla="*/ 21 h 213"/>
              <a:gd name="T26" fmla="*/ 53 w 320"/>
              <a:gd name="T27" fmla="*/ 53 h 213"/>
              <a:gd name="T28" fmla="*/ 117 w 320"/>
              <a:gd name="T29" fmla="*/ 11 h 213"/>
              <a:gd name="T30" fmla="*/ 128 w 320"/>
              <a:gd name="T31" fmla="*/ 0 h 213"/>
              <a:gd name="T32" fmla="*/ 309 w 320"/>
              <a:gd name="T33" fmla="*/ 0 h 213"/>
              <a:gd name="T34" fmla="*/ 320 w 320"/>
              <a:gd name="T35" fmla="*/ 11 h 213"/>
              <a:gd name="T36" fmla="*/ 309 w 320"/>
              <a:gd name="T37" fmla="*/ 21 h 213"/>
              <a:gd name="T38" fmla="*/ 128 w 320"/>
              <a:gd name="T39" fmla="*/ 21 h 213"/>
              <a:gd name="T40" fmla="*/ 117 w 320"/>
              <a:gd name="T41" fmla="*/ 11 h 213"/>
              <a:gd name="T42" fmla="*/ 320 w 320"/>
              <a:gd name="T43" fmla="*/ 64 h 213"/>
              <a:gd name="T44" fmla="*/ 309 w 320"/>
              <a:gd name="T45" fmla="*/ 75 h 213"/>
              <a:gd name="T46" fmla="*/ 128 w 320"/>
              <a:gd name="T47" fmla="*/ 75 h 213"/>
              <a:gd name="T48" fmla="*/ 117 w 320"/>
              <a:gd name="T49" fmla="*/ 64 h 213"/>
              <a:gd name="T50" fmla="*/ 128 w 320"/>
              <a:gd name="T51" fmla="*/ 53 h 213"/>
              <a:gd name="T52" fmla="*/ 309 w 320"/>
              <a:gd name="T53" fmla="*/ 53 h 213"/>
              <a:gd name="T54" fmla="*/ 320 w 320"/>
              <a:gd name="T55" fmla="*/ 64 h 213"/>
              <a:gd name="T56" fmla="*/ 64 w 320"/>
              <a:gd name="T57" fmla="*/ 139 h 213"/>
              <a:gd name="T58" fmla="*/ 10 w 320"/>
              <a:gd name="T59" fmla="*/ 139 h 213"/>
              <a:gd name="T60" fmla="*/ 0 w 320"/>
              <a:gd name="T61" fmla="*/ 149 h 213"/>
              <a:gd name="T62" fmla="*/ 0 w 320"/>
              <a:gd name="T63" fmla="*/ 203 h 213"/>
              <a:gd name="T64" fmla="*/ 10 w 320"/>
              <a:gd name="T65" fmla="*/ 213 h 213"/>
              <a:gd name="T66" fmla="*/ 64 w 320"/>
              <a:gd name="T67" fmla="*/ 213 h 213"/>
              <a:gd name="T68" fmla="*/ 74 w 320"/>
              <a:gd name="T69" fmla="*/ 203 h 213"/>
              <a:gd name="T70" fmla="*/ 74 w 320"/>
              <a:gd name="T71" fmla="*/ 149 h 213"/>
              <a:gd name="T72" fmla="*/ 64 w 320"/>
              <a:gd name="T73" fmla="*/ 139 h 213"/>
              <a:gd name="T74" fmla="*/ 53 w 320"/>
              <a:gd name="T75" fmla="*/ 192 h 213"/>
              <a:gd name="T76" fmla="*/ 21 w 320"/>
              <a:gd name="T77" fmla="*/ 192 h 213"/>
              <a:gd name="T78" fmla="*/ 21 w 320"/>
              <a:gd name="T79" fmla="*/ 160 h 213"/>
              <a:gd name="T80" fmla="*/ 53 w 320"/>
              <a:gd name="T81" fmla="*/ 160 h 213"/>
              <a:gd name="T82" fmla="*/ 53 w 320"/>
              <a:gd name="T83" fmla="*/ 192 h 213"/>
              <a:gd name="T84" fmla="*/ 320 w 320"/>
              <a:gd name="T85" fmla="*/ 149 h 213"/>
              <a:gd name="T86" fmla="*/ 309 w 320"/>
              <a:gd name="T87" fmla="*/ 160 h 213"/>
              <a:gd name="T88" fmla="*/ 128 w 320"/>
              <a:gd name="T89" fmla="*/ 160 h 213"/>
              <a:gd name="T90" fmla="*/ 117 w 320"/>
              <a:gd name="T91" fmla="*/ 149 h 213"/>
              <a:gd name="T92" fmla="*/ 128 w 320"/>
              <a:gd name="T93" fmla="*/ 139 h 213"/>
              <a:gd name="T94" fmla="*/ 309 w 320"/>
              <a:gd name="T95" fmla="*/ 139 h 213"/>
              <a:gd name="T96" fmla="*/ 320 w 320"/>
              <a:gd name="T97" fmla="*/ 149 h 213"/>
              <a:gd name="T98" fmla="*/ 320 w 320"/>
              <a:gd name="T99" fmla="*/ 203 h 213"/>
              <a:gd name="T100" fmla="*/ 309 w 320"/>
              <a:gd name="T101" fmla="*/ 213 h 213"/>
              <a:gd name="T102" fmla="*/ 128 w 320"/>
              <a:gd name="T103" fmla="*/ 213 h 213"/>
              <a:gd name="T104" fmla="*/ 117 w 320"/>
              <a:gd name="T105" fmla="*/ 203 h 213"/>
              <a:gd name="T106" fmla="*/ 128 w 320"/>
              <a:gd name="T107" fmla="*/ 192 h 213"/>
              <a:gd name="T108" fmla="*/ 309 w 320"/>
              <a:gd name="T109" fmla="*/ 192 h 213"/>
              <a:gd name="T110" fmla="*/ 320 w 320"/>
              <a:gd name="T111" fmla="*/ 2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0" h="213">
                <a:moveTo>
                  <a:pt x="64" y="0"/>
                </a:moveTo>
                <a:cubicBezTo>
                  <a:pt x="10" y="0"/>
                  <a:pt x="10" y="0"/>
                  <a:pt x="10" y="0"/>
                </a:cubicBezTo>
                <a:cubicBezTo>
                  <a:pt x="4" y="0"/>
                  <a:pt x="0" y="5"/>
                  <a:pt x="0" y="11"/>
                </a:cubicBezTo>
                <a:cubicBezTo>
                  <a:pt x="0" y="64"/>
                  <a:pt x="0" y="64"/>
                  <a:pt x="0" y="64"/>
                </a:cubicBezTo>
                <a:cubicBezTo>
                  <a:pt x="0" y="70"/>
                  <a:pt x="4" y="75"/>
                  <a:pt x="10" y="75"/>
                </a:cubicBezTo>
                <a:cubicBezTo>
                  <a:pt x="64" y="75"/>
                  <a:pt x="64" y="75"/>
                  <a:pt x="64" y="75"/>
                </a:cubicBezTo>
                <a:cubicBezTo>
                  <a:pt x="70" y="75"/>
                  <a:pt x="74" y="70"/>
                  <a:pt x="74" y="64"/>
                </a:cubicBezTo>
                <a:cubicBezTo>
                  <a:pt x="74" y="11"/>
                  <a:pt x="74" y="11"/>
                  <a:pt x="74" y="11"/>
                </a:cubicBezTo>
                <a:cubicBezTo>
                  <a:pt x="74" y="5"/>
                  <a:pt x="70" y="0"/>
                  <a:pt x="64" y="0"/>
                </a:cubicBezTo>
                <a:close/>
                <a:moveTo>
                  <a:pt x="53" y="53"/>
                </a:moveTo>
                <a:cubicBezTo>
                  <a:pt x="21" y="53"/>
                  <a:pt x="21" y="53"/>
                  <a:pt x="21" y="53"/>
                </a:cubicBezTo>
                <a:cubicBezTo>
                  <a:pt x="21" y="21"/>
                  <a:pt x="21" y="21"/>
                  <a:pt x="21" y="21"/>
                </a:cubicBezTo>
                <a:cubicBezTo>
                  <a:pt x="53" y="21"/>
                  <a:pt x="53" y="21"/>
                  <a:pt x="53" y="21"/>
                </a:cubicBezTo>
                <a:lnTo>
                  <a:pt x="53" y="53"/>
                </a:lnTo>
                <a:close/>
                <a:moveTo>
                  <a:pt x="117" y="11"/>
                </a:moveTo>
                <a:cubicBezTo>
                  <a:pt x="117" y="5"/>
                  <a:pt x="122" y="0"/>
                  <a:pt x="128" y="0"/>
                </a:cubicBezTo>
                <a:cubicBezTo>
                  <a:pt x="309" y="0"/>
                  <a:pt x="309" y="0"/>
                  <a:pt x="309" y="0"/>
                </a:cubicBezTo>
                <a:cubicBezTo>
                  <a:pt x="315" y="0"/>
                  <a:pt x="320" y="5"/>
                  <a:pt x="320" y="11"/>
                </a:cubicBezTo>
                <a:cubicBezTo>
                  <a:pt x="320" y="17"/>
                  <a:pt x="315" y="21"/>
                  <a:pt x="309" y="21"/>
                </a:cubicBezTo>
                <a:cubicBezTo>
                  <a:pt x="128" y="21"/>
                  <a:pt x="128" y="21"/>
                  <a:pt x="128" y="21"/>
                </a:cubicBezTo>
                <a:cubicBezTo>
                  <a:pt x="122" y="21"/>
                  <a:pt x="117" y="17"/>
                  <a:pt x="117" y="11"/>
                </a:cubicBezTo>
                <a:close/>
                <a:moveTo>
                  <a:pt x="320" y="64"/>
                </a:moveTo>
                <a:cubicBezTo>
                  <a:pt x="320" y="70"/>
                  <a:pt x="315" y="75"/>
                  <a:pt x="309" y="75"/>
                </a:cubicBezTo>
                <a:cubicBezTo>
                  <a:pt x="128" y="75"/>
                  <a:pt x="128" y="75"/>
                  <a:pt x="128" y="75"/>
                </a:cubicBezTo>
                <a:cubicBezTo>
                  <a:pt x="122" y="75"/>
                  <a:pt x="117" y="70"/>
                  <a:pt x="117" y="64"/>
                </a:cubicBezTo>
                <a:cubicBezTo>
                  <a:pt x="117" y="58"/>
                  <a:pt x="122" y="53"/>
                  <a:pt x="128" y="53"/>
                </a:cubicBezTo>
                <a:cubicBezTo>
                  <a:pt x="309" y="53"/>
                  <a:pt x="309" y="53"/>
                  <a:pt x="309" y="53"/>
                </a:cubicBezTo>
                <a:cubicBezTo>
                  <a:pt x="315" y="53"/>
                  <a:pt x="320" y="58"/>
                  <a:pt x="320" y="64"/>
                </a:cubicBezTo>
                <a:close/>
                <a:moveTo>
                  <a:pt x="64" y="139"/>
                </a:moveTo>
                <a:cubicBezTo>
                  <a:pt x="10" y="139"/>
                  <a:pt x="10" y="139"/>
                  <a:pt x="10" y="139"/>
                </a:cubicBezTo>
                <a:cubicBezTo>
                  <a:pt x="4" y="139"/>
                  <a:pt x="0" y="143"/>
                  <a:pt x="0" y="149"/>
                </a:cubicBezTo>
                <a:cubicBezTo>
                  <a:pt x="0" y="203"/>
                  <a:pt x="0" y="203"/>
                  <a:pt x="0" y="203"/>
                </a:cubicBezTo>
                <a:cubicBezTo>
                  <a:pt x="0" y="209"/>
                  <a:pt x="4" y="213"/>
                  <a:pt x="10" y="213"/>
                </a:cubicBezTo>
                <a:cubicBezTo>
                  <a:pt x="64" y="213"/>
                  <a:pt x="64" y="213"/>
                  <a:pt x="64" y="213"/>
                </a:cubicBezTo>
                <a:cubicBezTo>
                  <a:pt x="70" y="213"/>
                  <a:pt x="74" y="209"/>
                  <a:pt x="74" y="203"/>
                </a:cubicBezTo>
                <a:cubicBezTo>
                  <a:pt x="74" y="149"/>
                  <a:pt x="74" y="149"/>
                  <a:pt x="74" y="149"/>
                </a:cubicBezTo>
                <a:cubicBezTo>
                  <a:pt x="74" y="143"/>
                  <a:pt x="70" y="139"/>
                  <a:pt x="64" y="139"/>
                </a:cubicBezTo>
                <a:close/>
                <a:moveTo>
                  <a:pt x="53" y="192"/>
                </a:moveTo>
                <a:cubicBezTo>
                  <a:pt x="21" y="192"/>
                  <a:pt x="21" y="192"/>
                  <a:pt x="21" y="192"/>
                </a:cubicBezTo>
                <a:cubicBezTo>
                  <a:pt x="21" y="160"/>
                  <a:pt x="21" y="160"/>
                  <a:pt x="21" y="160"/>
                </a:cubicBezTo>
                <a:cubicBezTo>
                  <a:pt x="53" y="160"/>
                  <a:pt x="53" y="160"/>
                  <a:pt x="53" y="160"/>
                </a:cubicBezTo>
                <a:lnTo>
                  <a:pt x="53" y="192"/>
                </a:lnTo>
                <a:close/>
                <a:moveTo>
                  <a:pt x="320" y="149"/>
                </a:moveTo>
                <a:cubicBezTo>
                  <a:pt x="320" y="155"/>
                  <a:pt x="315" y="160"/>
                  <a:pt x="309" y="160"/>
                </a:cubicBezTo>
                <a:cubicBezTo>
                  <a:pt x="128" y="160"/>
                  <a:pt x="128" y="160"/>
                  <a:pt x="128" y="160"/>
                </a:cubicBezTo>
                <a:cubicBezTo>
                  <a:pt x="122" y="160"/>
                  <a:pt x="117" y="155"/>
                  <a:pt x="117" y="149"/>
                </a:cubicBezTo>
                <a:cubicBezTo>
                  <a:pt x="117" y="143"/>
                  <a:pt x="122" y="139"/>
                  <a:pt x="128" y="139"/>
                </a:cubicBezTo>
                <a:cubicBezTo>
                  <a:pt x="309" y="139"/>
                  <a:pt x="309" y="139"/>
                  <a:pt x="309" y="139"/>
                </a:cubicBezTo>
                <a:cubicBezTo>
                  <a:pt x="315" y="139"/>
                  <a:pt x="320" y="143"/>
                  <a:pt x="320" y="149"/>
                </a:cubicBezTo>
                <a:close/>
                <a:moveTo>
                  <a:pt x="320" y="203"/>
                </a:moveTo>
                <a:cubicBezTo>
                  <a:pt x="320" y="209"/>
                  <a:pt x="315" y="213"/>
                  <a:pt x="309" y="213"/>
                </a:cubicBezTo>
                <a:cubicBezTo>
                  <a:pt x="128" y="213"/>
                  <a:pt x="128" y="213"/>
                  <a:pt x="128" y="213"/>
                </a:cubicBezTo>
                <a:cubicBezTo>
                  <a:pt x="122" y="213"/>
                  <a:pt x="117" y="209"/>
                  <a:pt x="117" y="203"/>
                </a:cubicBezTo>
                <a:cubicBezTo>
                  <a:pt x="117" y="197"/>
                  <a:pt x="122" y="192"/>
                  <a:pt x="128" y="192"/>
                </a:cubicBezTo>
                <a:cubicBezTo>
                  <a:pt x="309" y="192"/>
                  <a:pt x="309" y="192"/>
                  <a:pt x="309" y="192"/>
                </a:cubicBezTo>
                <a:cubicBezTo>
                  <a:pt x="315" y="192"/>
                  <a:pt x="320" y="197"/>
                  <a:pt x="320" y="203"/>
                </a:cubicBezTo>
                <a:close/>
              </a:path>
            </a:pathLst>
          </a:custGeom>
          <a:solidFill>
            <a:schemeClr val="accent1"/>
          </a:solidFill>
          <a:ln>
            <a:solidFill>
              <a:schemeClr val="accent1">
                <a:lumMod val="40000"/>
                <a:lumOff val="60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109119" tIns="54559" rIns="109119" bIns="54559" numCol="1" anchor="t" anchorCtr="0" compatLnSpc="1">
            <a:prstTxWarp prst="textNoShape">
              <a:avLst/>
            </a:prstTxWarp>
          </a:bodyPr>
          <a:lstStyle/>
          <a:p>
            <a:endParaRPr lang="en-GB" sz="2149"/>
          </a:p>
        </p:txBody>
      </p:sp>
    </p:spTree>
    <p:extLst>
      <p:ext uri="{BB962C8B-B14F-4D97-AF65-F5344CB8AC3E}">
        <p14:creationId xmlns:p14="http://schemas.microsoft.com/office/powerpoint/2010/main" val="1012133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4.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5.png"/><Relationship Id="rId7" Type="http://schemas.openxmlformats.org/officeDocument/2006/relationships/image" Target="../media/image74.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59.png"/><Relationship Id="rId9"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1.png"/><Relationship Id="rId10"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1943099"/>
            <a:ext cx="18288000" cy="123181"/>
          </a:xfrm>
          <a:prstGeom prst="rect">
            <a:avLst/>
          </a:prstGeom>
          <a:solidFill>
            <a:srgbClr val="9AC026"/>
          </a:solidFill>
        </p:spPr>
      </p:sp>
      <p:sp>
        <p:nvSpPr>
          <p:cNvPr id="3" name="AutoShape 3"/>
          <p:cNvSpPr/>
          <p:nvPr/>
        </p:nvSpPr>
        <p:spPr>
          <a:xfrm>
            <a:off x="0" y="9659305"/>
            <a:ext cx="18288000" cy="625063"/>
          </a:xfrm>
          <a:prstGeom prst="rect">
            <a:avLst/>
          </a:prstGeom>
          <a:solidFill>
            <a:srgbClr val="9AC026"/>
          </a:solidFill>
        </p:spPr>
      </p:sp>
      <p:sp>
        <p:nvSpPr>
          <p:cNvPr id="4" name="TextBox 4"/>
          <p:cNvSpPr txBox="1"/>
          <p:nvPr/>
        </p:nvSpPr>
        <p:spPr>
          <a:xfrm>
            <a:off x="493223" y="9774658"/>
            <a:ext cx="17794777" cy="356257"/>
          </a:xfrm>
          <a:prstGeom prst="rect">
            <a:avLst/>
          </a:prstGeom>
        </p:spPr>
        <p:txBody>
          <a:bodyPr lIns="0" tIns="0" rIns="0" bIns="0" rtlCol="0" anchor="t">
            <a:spAutoFit/>
          </a:bodyPr>
          <a:lstStyle/>
          <a:p>
            <a:pPr algn="l">
              <a:lnSpc>
                <a:spcPts val="2953"/>
              </a:lnSpc>
            </a:pPr>
            <a:r>
              <a:rPr lang="en-US" sz="2109">
                <a:solidFill>
                  <a:srgbClr val="F8F7F0"/>
                </a:solidFill>
                <a:latin typeface="Open Sans Bold"/>
              </a:rPr>
              <a:t>Soutenu le : 02 Juillet 2020                                                                                                                                         Année universitaire : 2019 - 2020</a:t>
            </a:r>
          </a:p>
        </p:txBody>
      </p:sp>
      <p:pic>
        <p:nvPicPr>
          <p:cNvPr id="5" name="Picture 5"/>
          <p:cNvPicPr>
            <a:picLocks noChangeAspect="1"/>
          </p:cNvPicPr>
          <p:nvPr/>
        </p:nvPicPr>
        <p:blipFill>
          <a:blip r:embed="rId2"/>
          <a:srcRect t="1890" b="1890"/>
          <a:stretch>
            <a:fillRect/>
          </a:stretch>
        </p:blipFill>
        <p:spPr>
          <a:xfrm>
            <a:off x="493223" y="136847"/>
            <a:ext cx="1605299" cy="1656075"/>
          </a:xfrm>
          <a:prstGeom prst="rect">
            <a:avLst/>
          </a:prstGeom>
        </p:spPr>
      </p:pic>
      <p:pic>
        <p:nvPicPr>
          <p:cNvPr id="6" name="Picture 6"/>
          <p:cNvPicPr>
            <a:picLocks noChangeAspect="1"/>
          </p:cNvPicPr>
          <p:nvPr/>
        </p:nvPicPr>
        <p:blipFill>
          <a:blip r:embed="rId3"/>
          <a:srcRect/>
          <a:stretch>
            <a:fillRect/>
          </a:stretch>
        </p:blipFill>
        <p:spPr>
          <a:xfrm>
            <a:off x="15039573" y="546016"/>
            <a:ext cx="3036011" cy="965368"/>
          </a:xfrm>
          <a:prstGeom prst="rect">
            <a:avLst/>
          </a:prstGeom>
        </p:spPr>
      </p:pic>
      <p:sp>
        <p:nvSpPr>
          <p:cNvPr id="7" name="TextBox 7"/>
          <p:cNvSpPr txBox="1"/>
          <p:nvPr/>
        </p:nvSpPr>
        <p:spPr>
          <a:xfrm>
            <a:off x="4459146" y="239825"/>
            <a:ext cx="8988709" cy="1405387"/>
          </a:xfrm>
          <a:prstGeom prst="rect">
            <a:avLst/>
          </a:prstGeom>
        </p:spPr>
        <p:txBody>
          <a:bodyPr lIns="0" tIns="0" rIns="0" bIns="0" rtlCol="0" anchor="t">
            <a:spAutoFit/>
          </a:bodyPr>
          <a:lstStyle/>
          <a:p>
            <a:pPr algn="ctr">
              <a:lnSpc>
                <a:spcPts val="3758"/>
              </a:lnSpc>
            </a:pPr>
            <a:r>
              <a:rPr lang="en-US" sz="2489">
                <a:solidFill>
                  <a:srgbClr val="000000"/>
                </a:solidFill>
                <a:latin typeface="Open Sans"/>
              </a:rPr>
              <a:t>Soutenance du Projet de Fin d’Etudes</a:t>
            </a:r>
          </a:p>
          <a:p>
            <a:pPr algn="ctr">
              <a:lnSpc>
                <a:spcPts val="3758"/>
              </a:lnSpc>
            </a:pPr>
            <a:r>
              <a:rPr lang="en-US" sz="2489">
                <a:solidFill>
                  <a:srgbClr val="000000"/>
                </a:solidFill>
                <a:latin typeface="Open Sans"/>
              </a:rPr>
              <a:t>Pour l’obtention du titre</a:t>
            </a:r>
          </a:p>
          <a:p>
            <a:pPr algn="ctr">
              <a:lnSpc>
                <a:spcPts val="3758"/>
              </a:lnSpc>
            </a:pPr>
            <a:r>
              <a:rPr lang="en-US" sz="2489">
                <a:solidFill>
                  <a:srgbClr val="000000"/>
                </a:solidFill>
                <a:latin typeface="Open Sans"/>
              </a:rPr>
              <a:t>Ingénieur d’Etat en Génie logiciel &amp; Développement mobile</a:t>
            </a:r>
          </a:p>
        </p:txBody>
      </p:sp>
      <p:grpSp>
        <p:nvGrpSpPr>
          <p:cNvPr id="8" name="Group 8"/>
          <p:cNvGrpSpPr/>
          <p:nvPr/>
        </p:nvGrpSpPr>
        <p:grpSpPr>
          <a:xfrm>
            <a:off x="2425573" y="3133894"/>
            <a:ext cx="13589254" cy="2506775"/>
            <a:chOff x="0" y="0"/>
            <a:chExt cx="18119006" cy="3342366"/>
          </a:xfrm>
        </p:grpSpPr>
        <p:grpSp>
          <p:nvGrpSpPr>
            <p:cNvPr id="9" name="Group 9"/>
            <p:cNvGrpSpPr/>
            <p:nvPr/>
          </p:nvGrpSpPr>
          <p:grpSpPr>
            <a:xfrm>
              <a:off x="0" y="0"/>
              <a:ext cx="2162597" cy="2162597"/>
              <a:chOff x="0" y="0"/>
              <a:chExt cx="927100" cy="927100"/>
            </a:xfrm>
          </p:grpSpPr>
          <p:sp>
            <p:nvSpPr>
              <p:cNvPr id="10" name="Freeform 10"/>
              <p:cNvSpPr/>
              <p:nvPr/>
            </p:nvSpPr>
            <p:spPr>
              <a:xfrm>
                <a:off x="0" y="0"/>
                <a:ext cx="927100" cy="927100"/>
              </a:xfrm>
              <a:custGeom>
                <a:avLst/>
                <a:gdLst/>
                <a:ahLst/>
                <a:cxnLst/>
                <a:rect l="l" t="t" r="r" b="b"/>
                <a:pathLst>
                  <a:path w="927100" h="927100">
                    <a:moveTo>
                      <a:pt x="763270" y="0"/>
                    </a:moveTo>
                    <a:lnTo>
                      <a:pt x="0" y="0"/>
                    </a:lnTo>
                    <a:lnTo>
                      <a:pt x="0" y="927100"/>
                    </a:lnTo>
                    <a:lnTo>
                      <a:pt x="76200" y="927100"/>
                    </a:lnTo>
                    <a:lnTo>
                      <a:pt x="76200" y="76200"/>
                    </a:lnTo>
                    <a:lnTo>
                      <a:pt x="927100" y="76200"/>
                    </a:lnTo>
                    <a:lnTo>
                      <a:pt x="927100" y="0"/>
                    </a:lnTo>
                    <a:close/>
                  </a:path>
                </a:pathLst>
              </a:custGeom>
              <a:solidFill>
                <a:srgbClr val="80A600"/>
              </a:solidFill>
            </p:spPr>
          </p:sp>
        </p:grpSp>
        <p:sp>
          <p:nvSpPr>
            <p:cNvPr id="11" name="TextBox 11"/>
            <p:cNvSpPr txBox="1"/>
            <p:nvPr/>
          </p:nvSpPr>
          <p:spPr>
            <a:xfrm>
              <a:off x="739408" y="471065"/>
              <a:ext cx="16746469" cy="2438777"/>
            </a:xfrm>
            <a:prstGeom prst="rect">
              <a:avLst/>
            </a:prstGeom>
          </p:spPr>
          <p:txBody>
            <a:bodyPr lIns="0" tIns="0" rIns="0" bIns="0" rtlCol="0" anchor="t">
              <a:spAutoFit/>
            </a:bodyPr>
            <a:lstStyle/>
            <a:p>
              <a:pPr algn="ctr">
                <a:lnSpc>
                  <a:spcPts val="7104"/>
                </a:lnSpc>
              </a:pPr>
              <a:r>
                <a:rPr lang="en-US" sz="6400">
                  <a:solidFill>
                    <a:srgbClr val="000000"/>
                  </a:solidFill>
                  <a:latin typeface="Open Sans Bold"/>
                </a:rPr>
                <a:t>Conception et Réalisation d'un Chatbot assisté par l'RPA</a:t>
              </a:r>
            </a:p>
          </p:txBody>
        </p:sp>
        <p:grpSp>
          <p:nvGrpSpPr>
            <p:cNvPr id="12" name="Group 12"/>
            <p:cNvGrpSpPr/>
            <p:nvPr/>
          </p:nvGrpSpPr>
          <p:grpSpPr>
            <a:xfrm rot="-10800000">
              <a:off x="16138480" y="1361841"/>
              <a:ext cx="1980526" cy="1980526"/>
              <a:chOff x="0" y="0"/>
              <a:chExt cx="927100" cy="927100"/>
            </a:xfrm>
          </p:grpSpPr>
          <p:sp>
            <p:nvSpPr>
              <p:cNvPr id="13" name="Freeform 13"/>
              <p:cNvSpPr/>
              <p:nvPr/>
            </p:nvSpPr>
            <p:spPr>
              <a:xfrm>
                <a:off x="0" y="0"/>
                <a:ext cx="927100" cy="927100"/>
              </a:xfrm>
              <a:custGeom>
                <a:avLst/>
                <a:gdLst/>
                <a:ahLst/>
                <a:cxnLst/>
                <a:rect l="l" t="t" r="r" b="b"/>
                <a:pathLst>
                  <a:path w="927100" h="927100">
                    <a:moveTo>
                      <a:pt x="763270" y="0"/>
                    </a:moveTo>
                    <a:lnTo>
                      <a:pt x="0" y="0"/>
                    </a:lnTo>
                    <a:lnTo>
                      <a:pt x="0" y="927100"/>
                    </a:lnTo>
                    <a:lnTo>
                      <a:pt x="76200" y="927100"/>
                    </a:lnTo>
                    <a:lnTo>
                      <a:pt x="76200" y="76200"/>
                    </a:lnTo>
                    <a:lnTo>
                      <a:pt x="927100" y="76200"/>
                    </a:lnTo>
                    <a:lnTo>
                      <a:pt x="927100" y="0"/>
                    </a:lnTo>
                    <a:close/>
                  </a:path>
                </a:pathLst>
              </a:custGeom>
              <a:solidFill>
                <a:srgbClr val="80A600"/>
              </a:solidFill>
            </p:spPr>
          </p:sp>
        </p:grpSp>
      </p:grpSp>
      <p:sp>
        <p:nvSpPr>
          <p:cNvPr id="14" name="TextBox 14"/>
          <p:cNvSpPr txBox="1"/>
          <p:nvPr/>
        </p:nvSpPr>
        <p:spPr>
          <a:xfrm>
            <a:off x="1110433" y="7126190"/>
            <a:ext cx="3018821" cy="421640"/>
          </a:xfrm>
          <a:prstGeom prst="rect">
            <a:avLst/>
          </a:prstGeom>
        </p:spPr>
        <p:txBody>
          <a:bodyPr lIns="0" tIns="0" rIns="0" bIns="0" rtlCol="0" anchor="t">
            <a:spAutoFit/>
          </a:bodyPr>
          <a:lstStyle/>
          <a:p>
            <a:pPr>
              <a:lnSpc>
                <a:spcPts val="3359"/>
              </a:lnSpc>
            </a:pPr>
            <a:r>
              <a:rPr lang="en-US" sz="2400">
                <a:solidFill>
                  <a:srgbClr val="000000"/>
                </a:solidFill>
                <a:latin typeface="Arimo Bold"/>
              </a:rPr>
              <a:t>Présenté par :</a:t>
            </a:r>
          </a:p>
        </p:txBody>
      </p:sp>
      <p:sp>
        <p:nvSpPr>
          <p:cNvPr id="15" name="TextBox 15"/>
          <p:cNvSpPr txBox="1"/>
          <p:nvPr/>
        </p:nvSpPr>
        <p:spPr>
          <a:xfrm>
            <a:off x="6408728" y="7126190"/>
            <a:ext cx="1948061" cy="42164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Encadré par :</a:t>
            </a:r>
          </a:p>
        </p:txBody>
      </p:sp>
      <p:sp>
        <p:nvSpPr>
          <p:cNvPr id="16" name="TextBox 16"/>
          <p:cNvSpPr txBox="1"/>
          <p:nvPr/>
        </p:nvSpPr>
        <p:spPr>
          <a:xfrm>
            <a:off x="12197047" y="7126190"/>
            <a:ext cx="2625229" cy="42164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Membres du jury :</a:t>
            </a:r>
          </a:p>
        </p:txBody>
      </p:sp>
      <p:sp>
        <p:nvSpPr>
          <p:cNvPr id="17" name="TextBox 17"/>
          <p:cNvSpPr txBox="1"/>
          <p:nvPr/>
        </p:nvSpPr>
        <p:spPr>
          <a:xfrm>
            <a:off x="1763071" y="7744601"/>
            <a:ext cx="2597584" cy="847090"/>
          </a:xfrm>
          <a:prstGeom prst="rect">
            <a:avLst/>
          </a:prstGeom>
        </p:spPr>
        <p:txBody>
          <a:bodyPr lIns="0" tIns="0" rIns="0" bIns="0" rtlCol="0" anchor="t">
            <a:spAutoFit/>
          </a:bodyPr>
          <a:lstStyle/>
          <a:p>
            <a:pPr>
              <a:lnSpc>
                <a:spcPts val="3359"/>
              </a:lnSpc>
            </a:pPr>
            <a:r>
              <a:rPr lang="en-US" sz="2400">
                <a:solidFill>
                  <a:srgbClr val="000000"/>
                </a:solidFill>
                <a:latin typeface="Arimo"/>
              </a:rPr>
              <a:t>MOUAAD Oumnia</a:t>
            </a:r>
          </a:p>
          <a:p>
            <a:pPr>
              <a:lnSpc>
                <a:spcPts val="3359"/>
              </a:lnSpc>
            </a:pPr>
            <a:r>
              <a:rPr lang="en-US" sz="2400">
                <a:solidFill>
                  <a:srgbClr val="000000"/>
                </a:solidFill>
                <a:latin typeface="Arimo"/>
              </a:rPr>
              <a:t>OUFKIR Brahim</a:t>
            </a:r>
          </a:p>
        </p:txBody>
      </p:sp>
      <p:sp>
        <p:nvSpPr>
          <p:cNvPr id="18" name="TextBox 18"/>
          <p:cNvSpPr txBox="1"/>
          <p:nvPr/>
        </p:nvSpPr>
        <p:spPr>
          <a:xfrm>
            <a:off x="7382758" y="7744601"/>
            <a:ext cx="4115514" cy="1272540"/>
          </a:xfrm>
          <a:prstGeom prst="rect">
            <a:avLst/>
          </a:prstGeom>
        </p:spPr>
        <p:txBody>
          <a:bodyPr lIns="0" tIns="0" rIns="0" bIns="0" rtlCol="0" anchor="t">
            <a:spAutoFit/>
          </a:bodyPr>
          <a:lstStyle/>
          <a:p>
            <a:pPr>
              <a:lnSpc>
                <a:spcPts val="3359"/>
              </a:lnSpc>
            </a:pPr>
            <a:r>
              <a:rPr lang="en-US" sz="2400">
                <a:solidFill>
                  <a:srgbClr val="000000"/>
                </a:solidFill>
                <a:latin typeface="Arimo"/>
              </a:rPr>
              <a:t>Pr. OUATIK EL ALAOUI Said</a:t>
            </a:r>
          </a:p>
          <a:p>
            <a:pPr>
              <a:lnSpc>
                <a:spcPts val="3359"/>
              </a:lnSpc>
            </a:pPr>
            <a:r>
              <a:rPr lang="en-US" sz="2400">
                <a:solidFill>
                  <a:srgbClr val="000000"/>
                </a:solidFill>
                <a:latin typeface="Arimo"/>
              </a:rPr>
              <a:t>Mme JBILI Nawal</a:t>
            </a:r>
          </a:p>
          <a:p>
            <a:pPr>
              <a:lnSpc>
                <a:spcPts val="3359"/>
              </a:lnSpc>
            </a:pPr>
            <a:endParaRPr lang="en-US" sz="2400">
              <a:solidFill>
                <a:srgbClr val="000000"/>
              </a:solidFill>
              <a:latin typeface="Arimo"/>
            </a:endParaRPr>
          </a:p>
        </p:txBody>
      </p:sp>
      <p:sp>
        <p:nvSpPr>
          <p:cNvPr id="19" name="TextBox 19"/>
          <p:cNvSpPr txBox="1"/>
          <p:nvPr/>
        </p:nvSpPr>
        <p:spPr>
          <a:xfrm>
            <a:off x="13433462" y="7744601"/>
            <a:ext cx="4448637" cy="1272540"/>
          </a:xfrm>
          <a:prstGeom prst="rect">
            <a:avLst/>
          </a:prstGeom>
        </p:spPr>
        <p:txBody>
          <a:bodyPr lIns="0" tIns="0" rIns="0" bIns="0" rtlCol="0" anchor="t">
            <a:spAutoFit/>
          </a:bodyPr>
          <a:lstStyle/>
          <a:p>
            <a:pPr>
              <a:lnSpc>
                <a:spcPts val="3359"/>
              </a:lnSpc>
            </a:pPr>
            <a:r>
              <a:rPr lang="en-US" sz="2400">
                <a:solidFill>
                  <a:srgbClr val="000000"/>
                </a:solidFill>
                <a:latin typeface="Arimo"/>
              </a:rPr>
              <a:t>Pr. OUATIK EL ALAOUI Said</a:t>
            </a:r>
          </a:p>
          <a:p>
            <a:pPr>
              <a:lnSpc>
                <a:spcPts val="3359"/>
              </a:lnSpc>
            </a:pPr>
            <a:r>
              <a:rPr lang="en-US" sz="2400">
                <a:solidFill>
                  <a:srgbClr val="000000"/>
                </a:solidFill>
                <a:latin typeface="Arimo"/>
              </a:rPr>
              <a:t>Pr. CHAOUI HABIBA</a:t>
            </a:r>
          </a:p>
          <a:p>
            <a:pPr>
              <a:lnSpc>
                <a:spcPts val="3359"/>
              </a:lnSpc>
            </a:pPr>
            <a:r>
              <a:rPr lang="en-US" sz="2400">
                <a:solidFill>
                  <a:srgbClr val="000000"/>
                </a:solidFill>
                <a:latin typeface="Arimo"/>
              </a:rPr>
              <a:t>Pr. AMINE Aouatif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sp>
        <p:nvSpPr>
          <p:cNvPr id="17" name="TextBox 17"/>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8" name="TextBox 1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19" name="TextBox 19"/>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0" name="TextBox 2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1" name="TextBox 2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2" name="Picture 22"/>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23" name="TextBox 23"/>
          <p:cNvSpPr txBox="1"/>
          <p:nvPr/>
        </p:nvSpPr>
        <p:spPr>
          <a:xfrm>
            <a:off x="8295782" y="1497048"/>
            <a:ext cx="4264323"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fonctionnelle</a:t>
            </a:r>
          </a:p>
        </p:txBody>
      </p:sp>
      <p:sp>
        <p:nvSpPr>
          <p:cNvPr id="24" name="TextBox 24"/>
          <p:cNvSpPr txBox="1"/>
          <p:nvPr/>
        </p:nvSpPr>
        <p:spPr>
          <a:xfrm>
            <a:off x="8322545" y="2213286"/>
            <a:ext cx="50671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Besoins non fonctionnels :</a:t>
            </a:r>
          </a:p>
        </p:txBody>
      </p:sp>
      <p:grpSp>
        <p:nvGrpSpPr>
          <p:cNvPr id="25" name="Group 25"/>
          <p:cNvGrpSpPr/>
          <p:nvPr/>
        </p:nvGrpSpPr>
        <p:grpSpPr>
          <a:xfrm rot="-5400000">
            <a:off x="8419189" y="4752720"/>
            <a:ext cx="1754302" cy="156360"/>
            <a:chOff x="0" y="0"/>
            <a:chExt cx="6904743" cy="635000"/>
          </a:xfrm>
        </p:grpSpPr>
        <p:sp>
          <p:nvSpPr>
            <p:cNvPr id="26" name="Freeform 26"/>
            <p:cNvSpPr/>
            <p:nvPr/>
          </p:nvSpPr>
          <p:spPr>
            <a:xfrm>
              <a:off x="-16002" y="212852"/>
              <a:ext cx="6936747" cy="209296"/>
            </a:xfrm>
            <a:custGeom>
              <a:avLst/>
              <a:gdLst/>
              <a:ahLst/>
              <a:cxnLst/>
              <a:rect l="l" t="t" r="r" b="b"/>
              <a:pathLst>
                <a:path w="6936747" h="209296">
                  <a:moveTo>
                    <a:pt x="6813938" y="9398"/>
                  </a:moveTo>
                  <a:lnTo>
                    <a:pt x="6169270" y="9398"/>
                  </a:lnTo>
                  <a:lnTo>
                    <a:pt x="4562530" y="9398"/>
                  </a:lnTo>
                  <a:lnTo>
                    <a:pt x="2613045" y="9398"/>
                  </a:lnTo>
                  <a:lnTo>
                    <a:pt x="927393" y="9398"/>
                  </a:lnTo>
                  <a:cubicBezTo>
                    <a:pt x="654901" y="9398"/>
                    <a:pt x="381000" y="0"/>
                    <a:pt x="133350" y="9398"/>
                  </a:cubicBezTo>
                  <a:cubicBezTo>
                    <a:pt x="129794" y="9525"/>
                    <a:pt x="126365" y="9398"/>
                    <a:pt x="122809" y="9398"/>
                  </a:cubicBezTo>
                  <a:cubicBezTo>
                    <a:pt x="254" y="9398"/>
                    <a:pt x="0" y="199898"/>
                    <a:pt x="122809" y="199898"/>
                  </a:cubicBezTo>
                  <a:lnTo>
                    <a:pt x="771384" y="199898"/>
                  </a:lnTo>
                  <a:lnTo>
                    <a:pt x="2378124" y="199898"/>
                  </a:lnTo>
                  <a:lnTo>
                    <a:pt x="4327609" y="199898"/>
                  </a:lnTo>
                  <a:lnTo>
                    <a:pt x="6013261" y="199898"/>
                  </a:lnTo>
                  <a:cubicBezTo>
                    <a:pt x="6285753" y="199898"/>
                    <a:pt x="6555747" y="209296"/>
                    <a:pt x="6803397" y="199898"/>
                  </a:cubicBezTo>
                  <a:cubicBezTo>
                    <a:pt x="6806953" y="199771"/>
                    <a:pt x="6810382" y="199898"/>
                    <a:pt x="6813938" y="199898"/>
                  </a:cubicBezTo>
                  <a:cubicBezTo>
                    <a:pt x="6936493" y="199898"/>
                    <a:pt x="6936747" y="9398"/>
                    <a:pt x="6813938" y="9398"/>
                  </a:cubicBezTo>
                  <a:close/>
                </a:path>
              </a:pathLst>
            </a:custGeom>
            <a:solidFill>
              <a:srgbClr val="3EDAD8"/>
            </a:solidFill>
          </p:spPr>
        </p:sp>
      </p:grpSp>
      <p:grpSp>
        <p:nvGrpSpPr>
          <p:cNvPr id="27" name="Group 27"/>
          <p:cNvGrpSpPr/>
          <p:nvPr/>
        </p:nvGrpSpPr>
        <p:grpSpPr>
          <a:xfrm rot="-5400000">
            <a:off x="8419189" y="8206004"/>
            <a:ext cx="1754302" cy="156360"/>
            <a:chOff x="0" y="0"/>
            <a:chExt cx="6904743" cy="635000"/>
          </a:xfrm>
        </p:grpSpPr>
        <p:sp>
          <p:nvSpPr>
            <p:cNvPr id="28" name="Freeform 28"/>
            <p:cNvSpPr/>
            <p:nvPr/>
          </p:nvSpPr>
          <p:spPr>
            <a:xfrm>
              <a:off x="-16002" y="212852"/>
              <a:ext cx="6936747" cy="209296"/>
            </a:xfrm>
            <a:custGeom>
              <a:avLst/>
              <a:gdLst/>
              <a:ahLst/>
              <a:cxnLst/>
              <a:rect l="l" t="t" r="r" b="b"/>
              <a:pathLst>
                <a:path w="6936747" h="209296">
                  <a:moveTo>
                    <a:pt x="6813938" y="9398"/>
                  </a:moveTo>
                  <a:lnTo>
                    <a:pt x="6169270" y="9398"/>
                  </a:lnTo>
                  <a:lnTo>
                    <a:pt x="4562530" y="9398"/>
                  </a:lnTo>
                  <a:lnTo>
                    <a:pt x="2613045" y="9398"/>
                  </a:lnTo>
                  <a:lnTo>
                    <a:pt x="927393" y="9398"/>
                  </a:lnTo>
                  <a:cubicBezTo>
                    <a:pt x="654901" y="9398"/>
                    <a:pt x="381000" y="0"/>
                    <a:pt x="133350" y="9398"/>
                  </a:cubicBezTo>
                  <a:cubicBezTo>
                    <a:pt x="129794" y="9525"/>
                    <a:pt x="126365" y="9398"/>
                    <a:pt x="122809" y="9398"/>
                  </a:cubicBezTo>
                  <a:cubicBezTo>
                    <a:pt x="254" y="9398"/>
                    <a:pt x="0" y="199898"/>
                    <a:pt x="122809" y="199898"/>
                  </a:cubicBezTo>
                  <a:lnTo>
                    <a:pt x="771384" y="199898"/>
                  </a:lnTo>
                  <a:lnTo>
                    <a:pt x="2378124" y="199898"/>
                  </a:lnTo>
                  <a:lnTo>
                    <a:pt x="4327609" y="199898"/>
                  </a:lnTo>
                  <a:lnTo>
                    <a:pt x="6013261" y="199898"/>
                  </a:lnTo>
                  <a:cubicBezTo>
                    <a:pt x="6285753" y="199898"/>
                    <a:pt x="6555747" y="209296"/>
                    <a:pt x="6803397" y="199898"/>
                  </a:cubicBezTo>
                  <a:cubicBezTo>
                    <a:pt x="6806953" y="199771"/>
                    <a:pt x="6810382" y="199898"/>
                    <a:pt x="6813938" y="199898"/>
                  </a:cubicBezTo>
                  <a:cubicBezTo>
                    <a:pt x="6936493" y="199898"/>
                    <a:pt x="6936747" y="9398"/>
                    <a:pt x="6813938" y="9398"/>
                  </a:cubicBezTo>
                  <a:close/>
                </a:path>
              </a:pathLst>
            </a:custGeom>
            <a:solidFill>
              <a:srgbClr val="2C92D5"/>
            </a:solidFill>
          </p:spPr>
        </p:sp>
      </p:grpSp>
      <p:grpSp>
        <p:nvGrpSpPr>
          <p:cNvPr id="29" name="Group 29"/>
          <p:cNvGrpSpPr/>
          <p:nvPr/>
        </p:nvGrpSpPr>
        <p:grpSpPr>
          <a:xfrm>
            <a:off x="5229058" y="5670402"/>
            <a:ext cx="8160642" cy="1768146"/>
            <a:chOff x="0" y="0"/>
            <a:chExt cx="5049317" cy="1106170"/>
          </a:xfrm>
        </p:grpSpPr>
        <p:sp>
          <p:nvSpPr>
            <p:cNvPr id="30" name="Freeform 30"/>
            <p:cNvSpPr/>
            <p:nvPr/>
          </p:nvSpPr>
          <p:spPr>
            <a:xfrm>
              <a:off x="0" y="0"/>
              <a:ext cx="5050587" cy="1107440"/>
            </a:xfrm>
            <a:custGeom>
              <a:avLst/>
              <a:gdLst/>
              <a:ahLst/>
              <a:cxnLst/>
              <a:rect l="l" t="t" r="r" b="b"/>
              <a:pathLst>
                <a:path w="5050587" h="1107440">
                  <a:moveTo>
                    <a:pt x="4496867" y="45720"/>
                  </a:moveTo>
                  <a:cubicBezTo>
                    <a:pt x="4776267" y="45720"/>
                    <a:pt x="5003597" y="273050"/>
                    <a:pt x="5003597" y="552450"/>
                  </a:cubicBezTo>
                  <a:cubicBezTo>
                    <a:pt x="5003597" y="831850"/>
                    <a:pt x="4776267" y="1059180"/>
                    <a:pt x="4496867" y="1059180"/>
                  </a:cubicBezTo>
                  <a:lnTo>
                    <a:pt x="553720" y="1059180"/>
                  </a:lnTo>
                  <a:cubicBezTo>
                    <a:pt x="274320" y="1059180"/>
                    <a:pt x="46990" y="831850"/>
                    <a:pt x="46990" y="552450"/>
                  </a:cubicBezTo>
                  <a:cubicBezTo>
                    <a:pt x="46990" y="273050"/>
                    <a:pt x="274320" y="45720"/>
                    <a:pt x="553720" y="45720"/>
                  </a:cubicBezTo>
                  <a:lnTo>
                    <a:pt x="4496867" y="45720"/>
                  </a:lnTo>
                  <a:moveTo>
                    <a:pt x="4496867" y="0"/>
                  </a:moveTo>
                  <a:lnTo>
                    <a:pt x="553720" y="0"/>
                  </a:lnTo>
                  <a:cubicBezTo>
                    <a:pt x="247650" y="0"/>
                    <a:pt x="0" y="247650"/>
                    <a:pt x="0" y="553720"/>
                  </a:cubicBezTo>
                  <a:cubicBezTo>
                    <a:pt x="0" y="859790"/>
                    <a:pt x="247650" y="1107440"/>
                    <a:pt x="553720" y="1107440"/>
                  </a:cubicBezTo>
                  <a:lnTo>
                    <a:pt x="4496867" y="1107440"/>
                  </a:lnTo>
                  <a:cubicBezTo>
                    <a:pt x="4802937" y="1107440"/>
                    <a:pt x="5050587" y="859790"/>
                    <a:pt x="5050587" y="553720"/>
                  </a:cubicBezTo>
                  <a:cubicBezTo>
                    <a:pt x="5049317" y="247650"/>
                    <a:pt x="4801667" y="0"/>
                    <a:pt x="4496867" y="0"/>
                  </a:cubicBezTo>
                  <a:close/>
                </a:path>
              </a:pathLst>
            </a:custGeom>
            <a:solidFill>
              <a:srgbClr val="37C9EF"/>
            </a:solidFill>
          </p:spPr>
        </p:sp>
      </p:grpSp>
      <p:grpSp>
        <p:nvGrpSpPr>
          <p:cNvPr id="31" name="Group 31"/>
          <p:cNvGrpSpPr/>
          <p:nvPr/>
        </p:nvGrpSpPr>
        <p:grpSpPr>
          <a:xfrm>
            <a:off x="4450290" y="8560668"/>
            <a:ext cx="4240320" cy="1181136"/>
            <a:chOff x="0" y="0"/>
            <a:chExt cx="3898959" cy="1112520"/>
          </a:xfrm>
        </p:grpSpPr>
        <p:sp>
          <p:nvSpPr>
            <p:cNvPr id="32" name="Freeform 32"/>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2C92D5"/>
            </a:solidFill>
          </p:spPr>
        </p:sp>
        <p:sp>
          <p:nvSpPr>
            <p:cNvPr id="33" name="Freeform 33"/>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34" name="Group 34"/>
          <p:cNvGrpSpPr/>
          <p:nvPr/>
        </p:nvGrpSpPr>
        <p:grpSpPr>
          <a:xfrm rot="-10800000">
            <a:off x="9928148" y="3389974"/>
            <a:ext cx="4700155" cy="1181136"/>
            <a:chOff x="0" y="0"/>
            <a:chExt cx="4321776" cy="1112520"/>
          </a:xfrm>
        </p:grpSpPr>
        <p:sp>
          <p:nvSpPr>
            <p:cNvPr id="35" name="Freeform 35"/>
            <p:cNvSpPr/>
            <p:nvPr/>
          </p:nvSpPr>
          <p:spPr>
            <a:xfrm>
              <a:off x="0" y="0"/>
              <a:ext cx="4321776" cy="1113790"/>
            </a:xfrm>
            <a:custGeom>
              <a:avLst/>
              <a:gdLst/>
              <a:ahLst/>
              <a:cxnLst/>
              <a:rect l="l" t="t" r="r" b="b"/>
              <a:pathLst>
                <a:path w="4321776" h="1113790">
                  <a:moveTo>
                    <a:pt x="3769326" y="0"/>
                  </a:moveTo>
                  <a:lnTo>
                    <a:pt x="553720" y="0"/>
                  </a:lnTo>
                  <a:cubicBezTo>
                    <a:pt x="247650" y="0"/>
                    <a:pt x="0" y="247650"/>
                    <a:pt x="0" y="553720"/>
                  </a:cubicBezTo>
                  <a:cubicBezTo>
                    <a:pt x="0" y="859790"/>
                    <a:pt x="247650" y="1107440"/>
                    <a:pt x="553720" y="1107440"/>
                  </a:cubicBezTo>
                  <a:lnTo>
                    <a:pt x="3769326" y="1113790"/>
                  </a:lnTo>
                  <a:lnTo>
                    <a:pt x="4321776" y="558800"/>
                  </a:lnTo>
                  <a:lnTo>
                    <a:pt x="3769326" y="0"/>
                  </a:lnTo>
                  <a:close/>
                </a:path>
              </a:pathLst>
            </a:custGeom>
            <a:solidFill>
              <a:srgbClr val="3EDAD8"/>
            </a:solidFill>
          </p:spPr>
        </p:sp>
        <p:sp>
          <p:nvSpPr>
            <p:cNvPr id="36" name="Freeform 36"/>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37" name="Group 37"/>
          <p:cNvGrpSpPr/>
          <p:nvPr/>
        </p:nvGrpSpPr>
        <p:grpSpPr>
          <a:xfrm>
            <a:off x="4450290" y="3389974"/>
            <a:ext cx="4240320" cy="1181136"/>
            <a:chOff x="0" y="0"/>
            <a:chExt cx="3898959" cy="1112520"/>
          </a:xfrm>
        </p:grpSpPr>
        <p:sp>
          <p:nvSpPr>
            <p:cNvPr id="38" name="Freeform 38"/>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86EAE9"/>
            </a:solidFill>
          </p:spPr>
        </p:sp>
        <p:sp>
          <p:nvSpPr>
            <p:cNvPr id="39" name="Freeform 39"/>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grpSp>
        <p:nvGrpSpPr>
          <p:cNvPr id="40" name="Group 40"/>
          <p:cNvGrpSpPr/>
          <p:nvPr/>
        </p:nvGrpSpPr>
        <p:grpSpPr>
          <a:xfrm rot="-10800000">
            <a:off x="9928148" y="8560668"/>
            <a:ext cx="4240320" cy="1181136"/>
            <a:chOff x="0" y="0"/>
            <a:chExt cx="3898959" cy="1112520"/>
          </a:xfrm>
        </p:grpSpPr>
        <p:sp>
          <p:nvSpPr>
            <p:cNvPr id="41" name="Freeform 41"/>
            <p:cNvSpPr/>
            <p:nvPr/>
          </p:nvSpPr>
          <p:spPr>
            <a:xfrm>
              <a:off x="0" y="0"/>
              <a:ext cx="3898959" cy="1113790"/>
            </a:xfrm>
            <a:custGeom>
              <a:avLst/>
              <a:gdLst/>
              <a:ahLst/>
              <a:cxnLst/>
              <a:rect l="l" t="t" r="r" b="b"/>
              <a:pathLst>
                <a:path w="3898959" h="1113790">
                  <a:moveTo>
                    <a:pt x="3346509" y="0"/>
                  </a:moveTo>
                  <a:lnTo>
                    <a:pt x="553720" y="0"/>
                  </a:lnTo>
                  <a:cubicBezTo>
                    <a:pt x="247650" y="0"/>
                    <a:pt x="0" y="247650"/>
                    <a:pt x="0" y="553720"/>
                  </a:cubicBezTo>
                  <a:cubicBezTo>
                    <a:pt x="0" y="859790"/>
                    <a:pt x="247650" y="1107440"/>
                    <a:pt x="553720" y="1107440"/>
                  </a:cubicBezTo>
                  <a:lnTo>
                    <a:pt x="3346509" y="1113790"/>
                  </a:lnTo>
                  <a:lnTo>
                    <a:pt x="3898959" y="558800"/>
                  </a:lnTo>
                  <a:lnTo>
                    <a:pt x="3346509" y="0"/>
                  </a:lnTo>
                  <a:close/>
                </a:path>
              </a:pathLst>
            </a:custGeom>
            <a:solidFill>
              <a:srgbClr val="13538A"/>
            </a:solidFill>
          </p:spPr>
        </p:sp>
        <p:sp>
          <p:nvSpPr>
            <p:cNvPr id="42" name="Freeform 42"/>
            <p:cNvSpPr/>
            <p:nvPr/>
          </p:nvSpPr>
          <p:spPr>
            <a:xfrm>
              <a:off x="162990" y="172720"/>
              <a:ext cx="758600" cy="762000"/>
            </a:xfrm>
            <a:custGeom>
              <a:avLst/>
              <a:gdLst/>
              <a:ahLst/>
              <a:cxnLst/>
              <a:rect l="l" t="t" r="r" b="b"/>
              <a:pathLst>
                <a:path w="758600" h="762000">
                  <a:moveTo>
                    <a:pt x="379300" y="0"/>
                  </a:moveTo>
                  <a:cubicBezTo>
                    <a:pt x="589055" y="938"/>
                    <a:pt x="758600" y="171243"/>
                    <a:pt x="758600" y="381000"/>
                  </a:cubicBezTo>
                  <a:cubicBezTo>
                    <a:pt x="758600" y="590757"/>
                    <a:pt x="589055" y="761062"/>
                    <a:pt x="379300" y="762000"/>
                  </a:cubicBezTo>
                  <a:cubicBezTo>
                    <a:pt x="169545" y="761062"/>
                    <a:pt x="0" y="590757"/>
                    <a:pt x="0" y="381000"/>
                  </a:cubicBezTo>
                  <a:cubicBezTo>
                    <a:pt x="0" y="171243"/>
                    <a:pt x="169545" y="938"/>
                    <a:pt x="379300" y="0"/>
                  </a:cubicBezTo>
                  <a:close/>
                </a:path>
              </a:pathLst>
            </a:custGeom>
            <a:solidFill>
              <a:srgbClr val="FFFFFF"/>
            </a:solidFill>
          </p:spPr>
        </p:sp>
      </p:grpSp>
      <p:pic>
        <p:nvPicPr>
          <p:cNvPr id="43" name="Picture 43"/>
          <p:cNvPicPr>
            <a:picLocks noChangeAspect="1"/>
          </p:cNvPicPr>
          <p:nvPr/>
        </p:nvPicPr>
        <p:blipFill>
          <a:blip r:embed="rId4"/>
          <a:srcRect/>
          <a:stretch>
            <a:fillRect/>
          </a:stretch>
        </p:blipFill>
        <p:spPr>
          <a:xfrm>
            <a:off x="4800303" y="3703752"/>
            <a:ext cx="551165" cy="582473"/>
          </a:xfrm>
          <a:prstGeom prst="rect">
            <a:avLst/>
          </a:prstGeom>
        </p:spPr>
      </p:pic>
      <p:pic>
        <p:nvPicPr>
          <p:cNvPr id="44" name="Picture 44"/>
          <p:cNvPicPr>
            <a:picLocks noChangeAspect="1"/>
          </p:cNvPicPr>
          <p:nvPr/>
        </p:nvPicPr>
        <p:blipFill>
          <a:blip r:embed="rId5"/>
          <a:srcRect/>
          <a:stretch>
            <a:fillRect/>
          </a:stretch>
        </p:blipFill>
        <p:spPr>
          <a:xfrm>
            <a:off x="13723747" y="3770222"/>
            <a:ext cx="544183" cy="435347"/>
          </a:xfrm>
          <a:prstGeom prst="rect">
            <a:avLst/>
          </a:prstGeom>
        </p:spPr>
      </p:pic>
      <p:pic>
        <p:nvPicPr>
          <p:cNvPr id="45" name="Picture 45"/>
          <p:cNvPicPr>
            <a:picLocks noChangeAspect="1"/>
          </p:cNvPicPr>
          <p:nvPr/>
        </p:nvPicPr>
        <p:blipFill>
          <a:blip r:embed="rId6"/>
          <a:srcRect/>
          <a:stretch>
            <a:fillRect/>
          </a:stretch>
        </p:blipFill>
        <p:spPr>
          <a:xfrm>
            <a:off x="4820922" y="8871764"/>
            <a:ext cx="505301" cy="579142"/>
          </a:xfrm>
          <a:prstGeom prst="rect">
            <a:avLst/>
          </a:prstGeom>
        </p:spPr>
      </p:pic>
      <p:pic>
        <p:nvPicPr>
          <p:cNvPr id="46" name="Picture 46"/>
          <p:cNvPicPr>
            <a:picLocks noChangeAspect="1"/>
          </p:cNvPicPr>
          <p:nvPr/>
        </p:nvPicPr>
        <p:blipFill>
          <a:blip r:embed="rId7"/>
          <a:srcRect/>
          <a:stretch>
            <a:fillRect/>
          </a:stretch>
        </p:blipFill>
        <p:spPr>
          <a:xfrm>
            <a:off x="13225829" y="8822408"/>
            <a:ext cx="657655" cy="657655"/>
          </a:xfrm>
          <a:prstGeom prst="rect">
            <a:avLst/>
          </a:prstGeom>
        </p:spPr>
      </p:pic>
      <p:sp>
        <p:nvSpPr>
          <p:cNvPr id="47" name="TextBox 47"/>
          <p:cNvSpPr txBox="1"/>
          <p:nvPr/>
        </p:nvSpPr>
        <p:spPr>
          <a:xfrm>
            <a:off x="6404363" y="6369294"/>
            <a:ext cx="5810032" cy="398937"/>
          </a:xfrm>
          <a:prstGeom prst="rect">
            <a:avLst/>
          </a:prstGeom>
        </p:spPr>
        <p:txBody>
          <a:bodyPr lIns="0" tIns="0" rIns="0" bIns="0" rtlCol="0" anchor="t">
            <a:spAutoFit/>
          </a:bodyPr>
          <a:lstStyle/>
          <a:p>
            <a:pPr marL="0" lvl="0" indent="0" algn="ctr">
              <a:lnSpc>
                <a:spcPts val="3095"/>
              </a:lnSpc>
            </a:pPr>
            <a:r>
              <a:rPr lang="en-US" sz="2814" spc="84">
                <a:solidFill>
                  <a:srgbClr val="191919"/>
                </a:solidFill>
                <a:latin typeface="Aileron Regular Bold"/>
              </a:rPr>
              <a:t>BESOINS NON FONCTIONNELS</a:t>
            </a:r>
          </a:p>
        </p:txBody>
      </p:sp>
      <p:sp>
        <p:nvSpPr>
          <p:cNvPr id="48" name="TextBox 48"/>
          <p:cNvSpPr txBox="1"/>
          <p:nvPr/>
        </p:nvSpPr>
        <p:spPr>
          <a:xfrm>
            <a:off x="5819576" y="3654353"/>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Fiabilité</a:t>
            </a:r>
          </a:p>
        </p:txBody>
      </p:sp>
      <p:sp>
        <p:nvSpPr>
          <p:cNvPr id="49" name="TextBox 49"/>
          <p:cNvSpPr txBox="1"/>
          <p:nvPr/>
        </p:nvSpPr>
        <p:spPr>
          <a:xfrm>
            <a:off x="5819576" y="8825047"/>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Efficacité</a:t>
            </a:r>
          </a:p>
        </p:txBody>
      </p:sp>
      <p:sp>
        <p:nvSpPr>
          <p:cNvPr id="50" name="TextBox 50"/>
          <p:cNvSpPr txBox="1"/>
          <p:nvPr/>
        </p:nvSpPr>
        <p:spPr>
          <a:xfrm>
            <a:off x="10344699" y="3494026"/>
            <a:ext cx="3209957" cy="966965"/>
          </a:xfrm>
          <a:prstGeom prst="rect">
            <a:avLst/>
          </a:prstGeom>
        </p:spPr>
        <p:txBody>
          <a:bodyPr lIns="0" tIns="0" rIns="0" bIns="0" rtlCol="0" anchor="t">
            <a:spAutoFit/>
          </a:bodyPr>
          <a:lstStyle/>
          <a:p>
            <a:pPr algn="ctr">
              <a:lnSpc>
                <a:spcPts val="3896"/>
              </a:lnSpc>
            </a:pPr>
            <a:r>
              <a:rPr lang="en-US" sz="2597">
                <a:solidFill>
                  <a:srgbClr val="FFFFFF"/>
                </a:solidFill>
                <a:latin typeface="Aileron Regular"/>
              </a:rPr>
              <a:t>Ergonomie et bon IHM</a:t>
            </a:r>
          </a:p>
        </p:txBody>
      </p:sp>
      <p:sp>
        <p:nvSpPr>
          <p:cNvPr id="51" name="TextBox 51"/>
          <p:cNvSpPr txBox="1"/>
          <p:nvPr/>
        </p:nvSpPr>
        <p:spPr>
          <a:xfrm>
            <a:off x="10958511" y="8825047"/>
            <a:ext cx="2002341" cy="557128"/>
          </a:xfrm>
          <a:prstGeom prst="rect">
            <a:avLst/>
          </a:prstGeom>
        </p:spPr>
        <p:txBody>
          <a:bodyPr lIns="0" tIns="0" rIns="0" bIns="0" rtlCol="0" anchor="t">
            <a:spAutoFit/>
          </a:bodyPr>
          <a:lstStyle/>
          <a:p>
            <a:pPr algn="ctr">
              <a:lnSpc>
                <a:spcPts val="4546"/>
              </a:lnSpc>
            </a:pPr>
            <a:r>
              <a:rPr lang="en-US" sz="3030">
                <a:solidFill>
                  <a:srgbClr val="FFFFFF"/>
                </a:solidFill>
                <a:latin typeface="Aileron Regular"/>
              </a:rPr>
              <a:t>Sécurité</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2">
            <a:alphaModFix amt="52000"/>
          </a:blip>
          <a:srcRect/>
          <a:stretch>
            <a:fillRect/>
          </a:stretch>
        </p:blipFill>
        <p:spPr>
          <a:xfrm>
            <a:off x="7820441" y="1612727"/>
            <a:ext cx="283987" cy="464602"/>
          </a:xfrm>
          <a:prstGeom prst="rect">
            <a:avLst/>
          </a:prstGeom>
        </p:spPr>
      </p:pic>
      <p:pic>
        <p:nvPicPr>
          <p:cNvPr id="18" name="Picture 18"/>
          <p:cNvPicPr>
            <a:picLocks noChangeAspect="1"/>
          </p:cNvPicPr>
          <p:nvPr/>
        </p:nvPicPr>
        <p:blipFill>
          <a:blip r:embed="rId4"/>
          <a:srcRect/>
          <a:stretch>
            <a:fillRect/>
          </a:stretch>
        </p:blipFill>
        <p:spPr>
          <a:xfrm>
            <a:off x="3407062" y="2871819"/>
            <a:ext cx="12082776" cy="7182758"/>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25" name="TextBox 25"/>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4"/>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5"/>
          <a:srcRect/>
          <a:stretch>
            <a:fillRect/>
          </a:stretch>
        </p:blipFill>
        <p:spPr>
          <a:xfrm>
            <a:off x="12747714" y="2454078"/>
            <a:ext cx="5330122" cy="3168558"/>
          </a:xfrm>
          <a:prstGeom prst="rect">
            <a:avLst/>
          </a:prstGeom>
        </p:spPr>
      </p:pic>
      <p:grpSp>
        <p:nvGrpSpPr>
          <p:cNvPr id="18" name="Group 18"/>
          <p:cNvGrpSpPr/>
          <p:nvPr/>
        </p:nvGrpSpPr>
        <p:grpSpPr>
          <a:xfrm rot="5400000">
            <a:off x="13579614" y="4922989"/>
            <a:ext cx="2778262" cy="253564"/>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6034674" y="2950804"/>
            <a:ext cx="2081262" cy="1160099"/>
            <a:chOff x="0" y="0"/>
            <a:chExt cx="2080112" cy="1159458"/>
          </a:xfrm>
        </p:grpSpPr>
        <p:sp>
          <p:nvSpPr>
            <p:cNvPr id="21" name="Freeform 21"/>
            <p:cNvSpPr/>
            <p:nvPr/>
          </p:nvSpPr>
          <p:spPr>
            <a:xfrm>
              <a:off x="0" y="0"/>
              <a:ext cx="2080112" cy="1159458"/>
            </a:xfrm>
            <a:custGeom>
              <a:avLst/>
              <a:gdLst/>
              <a:ahLst/>
              <a:cxnLst/>
              <a:rect l="l" t="t" r="r" b="b"/>
              <a:pathLst>
                <a:path w="2080112" h="1159458">
                  <a:moveTo>
                    <a:pt x="0" y="0"/>
                  </a:moveTo>
                  <a:lnTo>
                    <a:pt x="0" y="1159458"/>
                  </a:lnTo>
                  <a:lnTo>
                    <a:pt x="2080112" y="1159458"/>
                  </a:lnTo>
                  <a:lnTo>
                    <a:pt x="2080112" y="0"/>
                  </a:lnTo>
                  <a:lnTo>
                    <a:pt x="0" y="0"/>
                  </a:lnTo>
                  <a:close/>
                  <a:moveTo>
                    <a:pt x="2019152" y="1098498"/>
                  </a:moveTo>
                  <a:lnTo>
                    <a:pt x="59690" y="1098498"/>
                  </a:lnTo>
                  <a:lnTo>
                    <a:pt x="59690" y="59690"/>
                  </a:lnTo>
                  <a:lnTo>
                    <a:pt x="2019152" y="59690"/>
                  </a:lnTo>
                  <a:lnTo>
                    <a:pt x="2019152" y="1098498"/>
                  </a:lnTo>
                  <a:close/>
                </a:path>
              </a:pathLst>
            </a:custGeom>
            <a:solidFill>
              <a:srgbClr val="EE243F"/>
            </a:solidFill>
          </p:spPr>
        </p:sp>
      </p:grpSp>
      <p:grpSp>
        <p:nvGrpSpPr>
          <p:cNvPr id="22" name="Group 22"/>
          <p:cNvGrpSpPr/>
          <p:nvPr/>
        </p:nvGrpSpPr>
        <p:grpSpPr>
          <a:xfrm>
            <a:off x="14968744" y="3529924"/>
            <a:ext cx="1065930" cy="299641"/>
            <a:chOff x="0" y="0"/>
            <a:chExt cx="1807136" cy="508000"/>
          </a:xfrm>
        </p:grpSpPr>
        <p:sp>
          <p:nvSpPr>
            <p:cNvPr id="23" name="Freeform 23"/>
            <p:cNvSpPr/>
            <p:nvPr/>
          </p:nvSpPr>
          <p:spPr>
            <a:xfrm>
              <a:off x="0" y="215900"/>
              <a:ext cx="1807137" cy="76200"/>
            </a:xfrm>
            <a:custGeom>
              <a:avLst/>
              <a:gdLst/>
              <a:ahLst/>
              <a:cxnLst/>
              <a:rect l="l" t="t" r="r" b="b"/>
              <a:pathLst>
                <a:path w="1807137" h="76200">
                  <a:moveTo>
                    <a:pt x="0" y="0"/>
                  </a:moveTo>
                  <a:lnTo>
                    <a:pt x="1807137" y="0"/>
                  </a:lnTo>
                  <a:lnTo>
                    <a:pt x="1807137" y="76200"/>
                  </a:lnTo>
                  <a:lnTo>
                    <a:pt x="0" y="76200"/>
                  </a:lnTo>
                  <a:close/>
                </a:path>
              </a:pathLst>
            </a:custGeom>
            <a:solidFill>
              <a:srgbClr val="EE243F"/>
            </a:solidFill>
          </p:spPr>
        </p:sp>
      </p:grpSp>
      <p:sp>
        <p:nvSpPr>
          <p:cNvPr id="26" name="Freeform 26"/>
          <p:cNvSpPr/>
          <p:nvPr/>
        </p:nvSpPr>
        <p:spPr>
          <a:xfrm rot="5400000">
            <a:off x="14130542" y="5344203"/>
            <a:ext cx="1935969" cy="4153332"/>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EE243F"/>
          </a:solidFill>
        </p:spPr>
      </p:sp>
      <p:pic>
        <p:nvPicPr>
          <p:cNvPr id="27" name="Picture 27"/>
          <p:cNvPicPr>
            <a:picLocks noChangeAspect="1"/>
          </p:cNvPicPr>
          <p:nvPr/>
        </p:nvPicPr>
        <p:blipFill>
          <a:blip r:embed="rId6"/>
          <a:srcRect l="1564" r="1564"/>
          <a:stretch>
            <a:fillRect/>
          </a:stretch>
        </p:blipFill>
        <p:spPr>
          <a:xfrm>
            <a:off x="457200" y="6438900"/>
            <a:ext cx="12186882" cy="2868424"/>
          </a:xfrm>
          <a:prstGeom prst="rect">
            <a:avLst/>
          </a:prstGeom>
        </p:spPr>
      </p:pic>
      <p:sp>
        <p:nvSpPr>
          <p:cNvPr id="28" name="TextBox 2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9" name="TextBox 29"/>
          <p:cNvSpPr txBox="1"/>
          <p:nvPr/>
        </p:nvSpPr>
        <p:spPr>
          <a:xfrm>
            <a:off x="724860" y="3110150"/>
            <a:ext cx="8391441" cy="569595"/>
          </a:xfrm>
          <a:prstGeom prst="rect">
            <a:avLst/>
          </a:prstGeom>
        </p:spPr>
        <p:txBody>
          <a:bodyPr lIns="0" tIns="0" rIns="0" bIns="0" rtlCol="0" anchor="t">
            <a:spAutoFit/>
          </a:bodyPr>
          <a:lstStyle/>
          <a:p>
            <a:pPr marL="690880" lvl="1" indent="-345440">
              <a:lnSpc>
                <a:spcPts val="4480"/>
              </a:lnSpc>
              <a:buFont typeface="Arial"/>
              <a:buChar char="•"/>
            </a:pPr>
            <a:r>
              <a:rPr lang="en-US" sz="3200">
                <a:solidFill>
                  <a:srgbClr val="2C92D5"/>
                </a:solidFill>
                <a:latin typeface="Arimo"/>
              </a:rPr>
              <a:t>   Moteur de traitement de langage naturel</a:t>
            </a:r>
          </a:p>
        </p:txBody>
      </p:sp>
      <p:sp>
        <p:nvSpPr>
          <p:cNvPr id="30" name="TextBox 30"/>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1" name="TextBox 3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2" name="TextBox 3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3" name="TextBox 3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4" name="TextBox 34"/>
          <p:cNvSpPr txBox="1"/>
          <p:nvPr/>
        </p:nvSpPr>
        <p:spPr>
          <a:xfrm>
            <a:off x="1011126" y="3933582"/>
            <a:ext cx="10784649" cy="2021205"/>
          </a:xfrm>
          <a:prstGeom prst="rect">
            <a:avLst/>
          </a:prstGeom>
        </p:spPr>
        <p:txBody>
          <a:bodyPr lIns="0" tIns="0" rIns="0" bIns="0" rtlCol="0" anchor="t">
            <a:spAutoFit/>
          </a:bodyPr>
          <a:lstStyle/>
          <a:p>
            <a:pPr marL="561340" lvl="1" indent="-280670" algn="just">
              <a:lnSpc>
                <a:spcPts val="4030"/>
              </a:lnSpc>
              <a:buFont typeface="Arial"/>
              <a:buChar char="•"/>
            </a:pPr>
            <a:r>
              <a:rPr lang="en-US" sz="2600">
                <a:solidFill>
                  <a:srgbClr val="000000"/>
                </a:solidFill>
                <a:latin typeface="Arimo"/>
              </a:rPr>
              <a:t>Un domaine multidisciplinaire impliquant la linguistique, l’informatique et l ’intelligence artificielle.</a:t>
            </a:r>
          </a:p>
          <a:p>
            <a:pPr marL="561340" lvl="1" indent="-280670" algn="just">
              <a:lnSpc>
                <a:spcPts val="4030"/>
              </a:lnSpc>
              <a:buFont typeface="Arial"/>
              <a:buChar char="•"/>
            </a:pPr>
            <a:r>
              <a:rPr lang="en-US" sz="2600">
                <a:solidFill>
                  <a:srgbClr val="000000"/>
                </a:solidFill>
                <a:latin typeface="Arimo"/>
              </a:rPr>
              <a:t>Vise à créer des outils de traitement de la langue naturelle pour diverses applications.</a:t>
            </a:r>
          </a:p>
        </p:txBody>
      </p:sp>
      <p:pic>
        <p:nvPicPr>
          <p:cNvPr id="35" name="Picture 35"/>
          <p:cNvPicPr>
            <a:picLocks noChangeAspect="1"/>
          </p:cNvPicPr>
          <p:nvPr/>
        </p:nvPicPr>
        <p:blipFill>
          <a:blip r:embed="rId3">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pic>
        <p:nvPicPr>
          <p:cNvPr id="39" name="Picture 38">
            <a:extLst>
              <a:ext uri="{FF2B5EF4-FFF2-40B4-BE49-F238E27FC236}">
                <a16:creationId xmlns:a16="http://schemas.microsoft.com/office/drawing/2014/main" id="{296BA425-B3BF-48BA-95F7-23DC7116ADCB}"/>
              </a:ext>
            </a:extLst>
          </p:cNvPr>
          <p:cNvPicPr>
            <a:picLocks noChangeAspect="1"/>
          </p:cNvPicPr>
          <p:nvPr/>
        </p:nvPicPr>
        <p:blipFill rotWithShape="1">
          <a:blip r:embed="rId7">
            <a:extLst>
              <a:ext uri="{28A0092B-C50C-407E-A947-70E740481C1C}">
                <a14:useLocalDpi xmlns:a14="http://schemas.microsoft.com/office/drawing/2010/main" val="0"/>
              </a:ext>
            </a:extLst>
          </a:blip>
          <a:srcRect l="59000" t="22089" r="116" b="51522"/>
          <a:stretch/>
        </p:blipFill>
        <p:spPr>
          <a:xfrm>
            <a:off x="13112905" y="6577449"/>
            <a:ext cx="3962400" cy="146426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4"/>
          <a:srcRect/>
          <a:stretch>
            <a:fillRect/>
          </a:stretch>
        </p:blipFill>
        <p:spPr>
          <a:xfrm>
            <a:off x="12747714" y="2454078"/>
            <a:ext cx="5330122" cy="3168558"/>
          </a:xfrm>
          <a:prstGeom prst="rect">
            <a:avLst/>
          </a:prstGeom>
        </p:spPr>
      </p:pic>
      <p:grpSp>
        <p:nvGrpSpPr>
          <p:cNvPr id="18" name="Group 18"/>
          <p:cNvGrpSpPr/>
          <p:nvPr/>
        </p:nvGrpSpPr>
        <p:grpSpPr>
          <a:xfrm rot="5400000">
            <a:off x="14114376" y="5237061"/>
            <a:ext cx="1689687" cy="253564"/>
            <a:chOff x="0" y="0"/>
            <a:chExt cx="2332744" cy="429260"/>
          </a:xfrm>
        </p:grpSpPr>
        <p:sp>
          <p:nvSpPr>
            <p:cNvPr id="19" name="Freeform 19"/>
            <p:cNvSpPr/>
            <p:nvPr/>
          </p:nvSpPr>
          <p:spPr>
            <a:xfrm>
              <a:off x="0" y="-5080"/>
              <a:ext cx="2332744" cy="434340"/>
            </a:xfrm>
            <a:custGeom>
              <a:avLst/>
              <a:gdLst/>
              <a:ahLst/>
              <a:cxnLst/>
              <a:rect l="l" t="t" r="r" b="b"/>
              <a:pathLst>
                <a:path w="2332744" h="434340">
                  <a:moveTo>
                    <a:pt x="2314964" y="187960"/>
                  </a:moveTo>
                  <a:lnTo>
                    <a:pt x="2053344" y="11430"/>
                  </a:lnTo>
                  <a:cubicBezTo>
                    <a:pt x="2035564" y="0"/>
                    <a:pt x="2012704" y="3810"/>
                    <a:pt x="2000004" y="21590"/>
                  </a:cubicBezTo>
                  <a:cubicBezTo>
                    <a:pt x="1988574" y="39370"/>
                    <a:pt x="1992384" y="62230"/>
                    <a:pt x="2010164" y="74930"/>
                  </a:cubicBezTo>
                  <a:lnTo>
                    <a:pt x="2168914" y="181610"/>
                  </a:lnTo>
                  <a:lnTo>
                    <a:pt x="0" y="181610"/>
                  </a:lnTo>
                  <a:lnTo>
                    <a:pt x="0" y="257810"/>
                  </a:lnTo>
                  <a:lnTo>
                    <a:pt x="2168914" y="257810"/>
                  </a:lnTo>
                  <a:lnTo>
                    <a:pt x="2010164" y="364490"/>
                  </a:lnTo>
                  <a:cubicBezTo>
                    <a:pt x="1992384" y="375920"/>
                    <a:pt x="1988574" y="400050"/>
                    <a:pt x="2000004" y="417830"/>
                  </a:cubicBezTo>
                  <a:cubicBezTo>
                    <a:pt x="2007624" y="429260"/>
                    <a:pt x="2019054" y="434340"/>
                    <a:pt x="2031754" y="434340"/>
                  </a:cubicBezTo>
                  <a:cubicBezTo>
                    <a:pt x="2039374" y="434340"/>
                    <a:pt x="2046994" y="431800"/>
                    <a:pt x="2053344" y="427990"/>
                  </a:cubicBezTo>
                  <a:lnTo>
                    <a:pt x="2316234" y="251460"/>
                  </a:lnTo>
                  <a:cubicBezTo>
                    <a:pt x="2326394" y="243840"/>
                    <a:pt x="2332744" y="232410"/>
                    <a:pt x="2332744" y="219710"/>
                  </a:cubicBezTo>
                  <a:cubicBezTo>
                    <a:pt x="2332744" y="207010"/>
                    <a:pt x="2326394" y="195580"/>
                    <a:pt x="2314964" y="187960"/>
                  </a:cubicBezTo>
                  <a:close/>
                </a:path>
              </a:pathLst>
            </a:custGeom>
            <a:solidFill>
              <a:srgbClr val="EE243F"/>
            </a:solidFill>
          </p:spPr>
        </p:sp>
      </p:grpSp>
      <p:grpSp>
        <p:nvGrpSpPr>
          <p:cNvPr id="20" name="Group 20"/>
          <p:cNvGrpSpPr/>
          <p:nvPr/>
        </p:nvGrpSpPr>
        <p:grpSpPr>
          <a:xfrm>
            <a:off x="15996574" y="3983401"/>
            <a:ext cx="2081262" cy="1071199"/>
            <a:chOff x="0" y="0"/>
            <a:chExt cx="2080112" cy="1070607"/>
          </a:xfrm>
        </p:grpSpPr>
        <p:sp>
          <p:nvSpPr>
            <p:cNvPr id="21" name="Freeform 21"/>
            <p:cNvSpPr/>
            <p:nvPr/>
          </p:nvSpPr>
          <p:spPr>
            <a:xfrm>
              <a:off x="0" y="0"/>
              <a:ext cx="2080112" cy="1070607"/>
            </a:xfrm>
            <a:custGeom>
              <a:avLst/>
              <a:gdLst/>
              <a:ahLst/>
              <a:cxnLst/>
              <a:rect l="l" t="t" r="r" b="b"/>
              <a:pathLst>
                <a:path w="2080112" h="1070607">
                  <a:moveTo>
                    <a:pt x="0" y="0"/>
                  </a:moveTo>
                  <a:lnTo>
                    <a:pt x="0" y="1070607"/>
                  </a:lnTo>
                  <a:lnTo>
                    <a:pt x="2080112" y="1070607"/>
                  </a:lnTo>
                  <a:lnTo>
                    <a:pt x="2080112" y="0"/>
                  </a:lnTo>
                  <a:lnTo>
                    <a:pt x="0" y="0"/>
                  </a:lnTo>
                  <a:close/>
                  <a:moveTo>
                    <a:pt x="2019152" y="1009647"/>
                  </a:moveTo>
                  <a:lnTo>
                    <a:pt x="59690" y="1009647"/>
                  </a:lnTo>
                  <a:lnTo>
                    <a:pt x="59690" y="59690"/>
                  </a:lnTo>
                  <a:lnTo>
                    <a:pt x="2019152" y="59690"/>
                  </a:lnTo>
                  <a:lnTo>
                    <a:pt x="2019152" y="1009647"/>
                  </a:lnTo>
                  <a:close/>
                </a:path>
              </a:pathLst>
            </a:custGeom>
            <a:solidFill>
              <a:srgbClr val="EE243F"/>
            </a:solidFill>
          </p:spPr>
        </p:sp>
      </p:grpSp>
      <p:grpSp>
        <p:nvGrpSpPr>
          <p:cNvPr id="22" name="Group 22"/>
          <p:cNvGrpSpPr/>
          <p:nvPr/>
        </p:nvGrpSpPr>
        <p:grpSpPr>
          <a:xfrm>
            <a:off x="14930644" y="4369180"/>
            <a:ext cx="1065930" cy="299641"/>
            <a:chOff x="0" y="0"/>
            <a:chExt cx="1807136" cy="508000"/>
          </a:xfrm>
        </p:grpSpPr>
        <p:sp>
          <p:nvSpPr>
            <p:cNvPr id="23" name="Freeform 23"/>
            <p:cNvSpPr/>
            <p:nvPr/>
          </p:nvSpPr>
          <p:spPr>
            <a:xfrm>
              <a:off x="0" y="215900"/>
              <a:ext cx="1807137" cy="76200"/>
            </a:xfrm>
            <a:custGeom>
              <a:avLst/>
              <a:gdLst/>
              <a:ahLst/>
              <a:cxnLst/>
              <a:rect l="l" t="t" r="r" b="b"/>
              <a:pathLst>
                <a:path w="1807137" h="76200">
                  <a:moveTo>
                    <a:pt x="0" y="0"/>
                  </a:moveTo>
                  <a:lnTo>
                    <a:pt x="1807137" y="0"/>
                  </a:lnTo>
                  <a:lnTo>
                    <a:pt x="1807137" y="76200"/>
                  </a:lnTo>
                  <a:lnTo>
                    <a:pt x="0" y="76200"/>
                  </a:lnTo>
                  <a:close/>
                </a:path>
              </a:pathLst>
            </a:custGeom>
            <a:solidFill>
              <a:srgbClr val="EE243F"/>
            </a:solidFill>
          </p:spPr>
        </p:sp>
      </p:grpSp>
      <p:sp>
        <p:nvSpPr>
          <p:cNvPr id="26" name="Freeform 26"/>
          <p:cNvSpPr/>
          <p:nvPr/>
        </p:nvSpPr>
        <p:spPr>
          <a:xfrm rot="5400000">
            <a:off x="14162993" y="4910754"/>
            <a:ext cx="2217472" cy="4813342"/>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EE243F"/>
          </a:solidFill>
        </p:spPr>
        <p:txBody>
          <a:bodyPr/>
          <a:lstStyle/>
          <a:p>
            <a:endParaRPr lang="fr-FR" dirty="0"/>
          </a:p>
        </p:txBody>
      </p:sp>
      <p:pic>
        <p:nvPicPr>
          <p:cNvPr id="27" name="Picture 27"/>
          <p:cNvPicPr>
            <a:picLocks noChangeAspect="1"/>
          </p:cNvPicPr>
          <p:nvPr/>
        </p:nvPicPr>
        <p:blipFill>
          <a:blip r:embed="rId5"/>
          <a:srcRect/>
          <a:stretch>
            <a:fillRect/>
          </a:stretch>
        </p:blipFill>
        <p:spPr>
          <a:xfrm>
            <a:off x="245165" y="6208687"/>
            <a:ext cx="5807807" cy="3244288"/>
          </a:xfrm>
          <a:prstGeom prst="rect">
            <a:avLst/>
          </a:prstGeom>
        </p:spPr>
      </p:pic>
      <p:pic>
        <p:nvPicPr>
          <p:cNvPr id="28" name="Picture 28"/>
          <p:cNvPicPr>
            <a:picLocks noChangeAspect="1"/>
          </p:cNvPicPr>
          <p:nvPr/>
        </p:nvPicPr>
        <p:blipFill>
          <a:blip r:embed="rId6"/>
          <a:srcRect/>
          <a:stretch>
            <a:fillRect/>
          </a:stretch>
        </p:blipFill>
        <p:spPr>
          <a:xfrm>
            <a:off x="5707302" y="6673505"/>
            <a:ext cx="6746085" cy="3348984"/>
          </a:xfrm>
          <a:prstGeom prst="rect">
            <a:avLst/>
          </a:prstGeom>
        </p:spPr>
      </p:pic>
      <p:sp>
        <p:nvSpPr>
          <p:cNvPr id="29" name="TextBox 29"/>
          <p:cNvSpPr txBox="1"/>
          <p:nvPr/>
        </p:nvSpPr>
        <p:spPr>
          <a:xfrm>
            <a:off x="684532" y="3456573"/>
            <a:ext cx="11917023" cy="2529205"/>
          </a:xfrm>
          <a:prstGeom prst="rect">
            <a:avLst/>
          </a:prstGeom>
        </p:spPr>
        <p:txBody>
          <a:bodyPr lIns="0" tIns="0" rIns="0" bIns="0" rtlCol="0" anchor="t">
            <a:spAutoFit/>
          </a:bodyPr>
          <a:lstStyle/>
          <a:p>
            <a:pPr marL="561340" lvl="1" indent="-280670" algn="just">
              <a:lnSpc>
                <a:spcPts val="4030"/>
              </a:lnSpc>
              <a:buFont typeface="Arial"/>
              <a:buChar char="•"/>
            </a:pPr>
            <a:r>
              <a:rPr lang="en-US" sz="2600">
                <a:solidFill>
                  <a:srgbClr val="000000"/>
                </a:solidFill>
                <a:latin typeface="Arimo"/>
              </a:rPr>
              <a:t>Applicationb web. permet de déployer, de programmer et de gérer les robots et les processus. </a:t>
            </a:r>
          </a:p>
          <a:p>
            <a:pPr marL="561340" lvl="1" indent="-280670" algn="just">
              <a:lnSpc>
                <a:spcPts val="4030"/>
              </a:lnSpc>
              <a:buFont typeface="Arial"/>
              <a:buChar char="•"/>
            </a:pPr>
            <a:r>
              <a:rPr lang="en-US" sz="2600">
                <a:solidFill>
                  <a:srgbClr val="000000"/>
                </a:solidFill>
                <a:latin typeface="Arimo"/>
              </a:rPr>
              <a:t>Une plateforme de gestion centralisée pour l’RPA.</a:t>
            </a:r>
          </a:p>
          <a:p>
            <a:pPr marL="561340" lvl="1" indent="-280670" algn="just">
              <a:lnSpc>
                <a:spcPts val="4030"/>
              </a:lnSpc>
              <a:buFont typeface="Arial"/>
              <a:buChar char="•"/>
            </a:pPr>
            <a:r>
              <a:rPr lang="en-US" sz="2600">
                <a:solidFill>
                  <a:srgbClr val="000000"/>
                </a:solidFill>
                <a:latin typeface="Arimo"/>
              </a:rPr>
              <a:t>La « queue » est un conteneur qui permet de contenir un nombre d'éléments, qu’on pourra modifier leurs statuts et les traiterà l'aide des activités.</a:t>
            </a:r>
          </a:p>
        </p:txBody>
      </p:sp>
      <p:sp>
        <p:nvSpPr>
          <p:cNvPr id="30" name="TextBox 3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1" name="TextBox 31"/>
          <p:cNvSpPr txBox="1"/>
          <p:nvPr/>
        </p:nvSpPr>
        <p:spPr>
          <a:xfrm>
            <a:off x="755205" y="2741254"/>
            <a:ext cx="8391441" cy="569595"/>
          </a:xfrm>
          <a:prstGeom prst="rect">
            <a:avLst/>
          </a:prstGeom>
        </p:spPr>
        <p:txBody>
          <a:bodyPr lIns="0" tIns="0" rIns="0" bIns="0" rtlCol="0" anchor="t">
            <a:spAutoFit/>
          </a:bodyPr>
          <a:lstStyle/>
          <a:p>
            <a:pPr>
              <a:lnSpc>
                <a:spcPts val="4480"/>
              </a:lnSpc>
            </a:pPr>
            <a:r>
              <a:rPr lang="en-US" sz="3200">
                <a:solidFill>
                  <a:srgbClr val="2C92D5"/>
                </a:solidFill>
                <a:latin typeface="Arimo"/>
              </a:rPr>
              <a:t>2.   UiPath Orchestrator</a:t>
            </a:r>
          </a:p>
        </p:txBody>
      </p:sp>
      <p:sp>
        <p:nvSpPr>
          <p:cNvPr id="32" name="TextBox 32"/>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3" name="TextBox 33"/>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4" name="TextBox 34"/>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5" name="TextBox 35"/>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36" name="Picture 36"/>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37" name="TextBox 37"/>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8" name="TextBox 38"/>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pic>
        <p:nvPicPr>
          <p:cNvPr id="44" name="Picture 43">
            <a:extLst>
              <a:ext uri="{FF2B5EF4-FFF2-40B4-BE49-F238E27FC236}">
                <a16:creationId xmlns:a16="http://schemas.microsoft.com/office/drawing/2014/main" id="{0E28EBE2-7420-4A14-8412-69701CA86FC7}"/>
              </a:ext>
            </a:extLst>
          </p:cNvPr>
          <p:cNvPicPr>
            <a:picLocks noChangeAspect="1"/>
          </p:cNvPicPr>
          <p:nvPr/>
        </p:nvPicPr>
        <p:blipFill rotWithShape="1">
          <a:blip r:embed="rId7">
            <a:extLst>
              <a:ext uri="{28A0092B-C50C-407E-A947-70E740481C1C}">
                <a14:useLocalDpi xmlns:a14="http://schemas.microsoft.com/office/drawing/2010/main" val="0"/>
              </a:ext>
            </a:extLst>
          </a:blip>
          <a:srcRect l="63087" t="53411" r="1548" b="19776"/>
          <a:stretch/>
        </p:blipFill>
        <p:spPr>
          <a:xfrm>
            <a:off x="12914434" y="6286500"/>
            <a:ext cx="4611566" cy="207946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pic>
        <p:nvPicPr>
          <p:cNvPr id="17" name="Picture 17"/>
          <p:cNvPicPr>
            <a:picLocks noChangeAspect="1"/>
          </p:cNvPicPr>
          <p:nvPr/>
        </p:nvPicPr>
        <p:blipFill>
          <a:blip r:embed="rId4"/>
          <a:srcRect/>
          <a:stretch>
            <a:fillRect/>
          </a:stretch>
        </p:blipFill>
        <p:spPr>
          <a:xfrm>
            <a:off x="12747714" y="2454078"/>
            <a:ext cx="5330122" cy="3168558"/>
          </a:xfrm>
          <a:prstGeom prst="rect">
            <a:avLst/>
          </a:prstGeom>
        </p:spPr>
      </p:pic>
      <p:grpSp>
        <p:nvGrpSpPr>
          <p:cNvPr id="18" name="Group 18"/>
          <p:cNvGrpSpPr/>
          <p:nvPr/>
        </p:nvGrpSpPr>
        <p:grpSpPr>
          <a:xfrm rot="5400000">
            <a:off x="13887033" y="4942023"/>
            <a:ext cx="1715362" cy="194496"/>
            <a:chOff x="0" y="0"/>
            <a:chExt cx="3785870" cy="429260"/>
          </a:xfrm>
        </p:grpSpPr>
        <p:sp>
          <p:nvSpPr>
            <p:cNvPr id="19" name="Freeform 19"/>
            <p:cNvSpPr/>
            <p:nvPr/>
          </p:nvSpPr>
          <p:spPr>
            <a:xfrm>
              <a:off x="0" y="-5080"/>
              <a:ext cx="3785870" cy="434340"/>
            </a:xfrm>
            <a:custGeom>
              <a:avLst/>
              <a:gdLst/>
              <a:ahLst/>
              <a:cxnLst/>
              <a:rect l="l" t="t" r="r" b="b"/>
              <a:pathLst>
                <a:path w="3785870" h="434340">
                  <a:moveTo>
                    <a:pt x="3768090" y="187960"/>
                  </a:moveTo>
                  <a:lnTo>
                    <a:pt x="3506470" y="11430"/>
                  </a:lnTo>
                  <a:cubicBezTo>
                    <a:pt x="3488690" y="0"/>
                    <a:pt x="3465830" y="3810"/>
                    <a:pt x="3453130" y="21590"/>
                  </a:cubicBezTo>
                  <a:cubicBezTo>
                    <a:pt x="3441700" y="39370"/>
                    <a:pt x="3445510" y="62230"/>
                    <a:pt x="3463290" y="74930"/>
                  </a:cubicBezTo>
                  <a:lnTo>
                    <a:pt x="3622040" y="181610"/>
                  </a:lnTo>
                  <a:lnTo>
                    <a:pt x="0" y="181610"/>
                  </a:lnTo>
                  <a:lnTo>
                    <a:pt x="0" y="257810"/>
                  </a:lnTo>
                  <a:lnTo>
                    <a:pt x="3622040" y="257810"/>
                  </a:lnTo>
                  <a:lnTo>
                    <a:pt x="3463290" y="364490"/>
                  </a:lnTo>
                  <a:cubicBezTo>
                    <a:pt x="3445510" y="375920"/>
                    <a:pt x="3441700" y="400050"/>
                    <a:pt x="3453130" y="417830"/>
                  </a:cubicBezTo>
                  <a:cubicBezTo>
                    <a:pt x="3460750" y="429260"/>
                    <a:pt x="3472180" y="434340"/>
                    <a:pt x="3484880" y="434340"/>
                  </a:cubicBezTo>
                  <a:cubicBezTo>
                    <a:pt x="3492500" y="434340"/>
                    <a:pt x="3500120" y="431800"/>
                    <a:pt x="3506470" y="427990"/>
                  </a:cubicBezTo>
                  <a:lnTo>
                    <a:pt x="3769360" y="251460"/>
                  </a:lnTo>
                  <a:cubicBezTo>
                    <a:pt x="3779520" y="243840"/>
                    <a:pt x="3785870" y="232410"/>
                    <a:pt x="3785870" y="219710"/>
                  </a:cubicBezTo>
                  <a:cubicBezTo>
                    <a:pt x="3785870" y="207010"/>
                    <a:pt x="3779520" y="195580"/>
                    <a:pt x="3768090" y="187960"/>
                  </a:cubicBezTo>
                  <a:close/>
                </a:path>
              </a:pathLst>
            </a:custGeom>
            <a:solidFill>
              <a:srgbClr val="EE243F"/>
            </a:solidFill>
          </p:spPr>
        </p:sp>
      </p:grpSp>
      <p:grpSp>
        <p:nvGrpSpPr>
          <p:cNvPr id="20" name="Group 20"/>
          <p:cNvGrpSpPr/>
          <p:nvPr/>
        </p:nvGrpSpPr>
        <p:grpSpPr>
          <a:xfrm>
            <a:off x="13748102" y="2454078"/>
            <a:ext cx="1877547" cy="1727512"/>
            <a:chOff x="0" y="0"/>
            <a:chExt cx="2080112" cy="1913890"/>
          </a:xfrm>
        </p:grpSpPr>
        <p:sp>
          <p:nvSpPr>
            <p:cNvPr id="21" name="Freeform 21"/>
            <p:cNvSpPr/>
            <p:nvPr/>
          </p:nvSpPr>
          <p:spPr>
            <a:xfrm>
              <a:off x="0" y="0"/>
              <a:ext cx="2080112" cy="1913890"/>
            </a:xfrm>
            <a:custGeom>
              <a:avLst/>
              <a:gdLst/>
              <a:ahLst/>
              <a:cxnLst/>
              <a:rect l="l" t="t" r="r" b="b"/>
              <a:pathLst>
                <a:path w="2080112" h="1913890">
                  <a:moveTo>
                    <a:pt x="0" y="0"/>
                  </a:moveTo>
                  <a:lnTo>
                    <a:pt x="0" y="1913890"/>
                  </a:lnTo>
                  <a:lnTo>
                    <a:pt x="2080112" y="1913890"/>
                  </a:lnTo>
                  <a:lnTo>
                    <a:pt x="2080112" y="0"/>
                  </a:lnTo>
                  <a:lnTo>
                    <a:pt x="0" y="0"/>
                  </a:lnTo>
                  <a:close/>
                  <a:moveTo>
                    <a:pt x="2019152" y="1852930"/>
                  </a:moveTo>
                  <a:lnTo>
                    <a:pt x="59690" y="1852930"/>
                  </a:lnTo>
                  <a:lnTo>
                    <a:pt x="59690" y="59690"/>
                  </a:lnTo>
                  <a:lnTo>
                    <a:pt x="2019152" y="59690"/>
                  </a:lnTo>
                  <a:lnTo>
                    <a:pt x="2019152" y="1852930"/>
                  </a:lnTo>
                  <a:close/>
                </a:path>
              </a:pathLst>
            </a:custGeom>
            <a:solidFill>
              <a:srgbClr val="EE243F"/>
            </a:solidFill>
          </p:spPr>
        </p:sp>
      </p:grpSp>
      <p:grpSp>
        <p:nvGrpSpPr>
          <p:cNvPr id="22" name="Group 22"/>
          <p:cNvGrpSpPr>
            <a:grpSpLocks noChangeAspect="1"/>
          </p:cNvGrpSpPr>
          <p:nvPr/>
        </p:nvGrpSpPr>
        <p:grpSpPr>
          <a:xfrm>
            <a:off x="12570766" y="5896952"/>
            <a:ext cx="4347896" cy="4147090"/>
            <a:chOff x="0" y="0"/>
            <a:chExt cx="6324600" cy="6032500"/>
          </a:xfrm>
        </p:grpSpPr>
        <p:sp>
          <p:nvSpPr>
            <p:cNvPr id="23" name="Freeform 23"/>
            <p:cNvSpPr/>
            <p:nvPr/>
          </p:nvSpPr>
          <p:spPr>
            <a:xfrm>
              <a:off x="127000" y="127000"/>
              <a:ext cx="6070600" cy="5778500"/>
            </a:xfrm>
            <a:custGeom>
              <a:avLst/>
              <a:gdLst/>
              <a:ahLst/>
              <a:cxnLst/>
              <a:rect l="l" t="t" r="r" b="b"/>
              <a:pathLst>
                <a:path w="6070600" h="5778500">
                  <a:moveTo>
                    <a:pt x="0" y="0"/>
                  </a:moveTo>
                  <a:lnTo>
                    <a:pt x="6070600" y="0"/>
                  </a:lnTo>
                  <a:lnTo>
                    <a:pt x="6070600" y="5778500"/>
                  </a:lnTo>
                  <a:lnTo>
                    <a:pt x="0" y="5778500"/>
                  </a:lnTo>
                  <a:close/>
                </a:path>
              </a:pathLst>
            </a:custGeom>
            <a:blipFill>
              <a:blip r:embed="rId4"/>
              <a:stretch>
                <a:fillRect l="-56486" t="-471" r="-137133" b="-82526"/>
              </a:stretch>
            </a:blipFill>
          </p:spPr>
        </p:sp>
        <p:sp>
          <p:nvSpPr>
            <p:cNvPr id="24" name="Freeform 24"/>
            <p:cNvSpPr/>
            <p:nvPr/>
          </p:nvSpPr>
          <p:spPr>
            <a:xfrm>
              <a:off x="0" y="0"/>
              <a:ext cx="6324600" cy="6032500"/>
            </a:xfrm>
            <a:custGeom>
              <a:avLst/>
              <a:gdLst/>
              <a:ahLst/>
              <a:cxnLst/>
              <a:rect l="l" t="t" r="r" b="b"/>
              <a:pathLst>
                <a:path w="6324600" h="60325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EE243F"/>
            </a:solidFill>
          </p:spPr>
        </p:sp>
      </p:grpSp>
      <p:grpSp>
        <p:nvGrpSpPr>
          <p:cNvPr id="25" name="Group 25"/>
          <p:cNvGrpSpPr/>
          <p:nvPr/>
        </p:nvGrpSpPr>
        <p:grpSpPr>
          <a:xfrm>
            <a:off x="2605167" y="5782652"/>
            <a:ext cx="8129070" cy="4147090"/>
            <a:chOff x="0" y="0"/>
            <a:chExt cx="10838760" cy="5529453"/>
          </a:xfrm>
        </p:grpSpPr>
        <p:pic>
          <p:nvPicPr>
            <p:cNvPr id="26" name="Picture 26"/>
            <p:cNvPicPr>
              <a:picLocks noChangeAspect="1"/>
            </p:cNvPicPr>
            <p:nvPr/>
          </p:nvPicPr>
          <p:blipFill>
            <a:blip r:embed="rId5"/>
            <a:srcRect t="6191" b="6191"/>
            <a:stretch>
              <a:fillRect/>
            </a:stretch>
          </p:blipFill>
          <p:spPr>
            <a:xfrm>
              <a:off x="0" y="0"/>
              <a:ext cx="10838760" cy="5529453"/>
            </a:xfrm>
            <a:prstGeom prst="rect">
              <a:avLst/>
            </a:prstGeom>
          </p:spPr>
        </p:pic>
        <p:pic>
          <p:nvPicPr>
            <p:cNvPr id="27" name="Picture 27"/>
            <p:cNvPicPr>
              <a:picLocks noChangeAspect="1"/>
            </p:cNvPicPr>
            <p:nvPr/>
          </p:nvPicPr>
          <p:blipFill>
            <a:blip r:embed="rId6"/>
            <a:srcRect/>
            <a:stretch>
              <a:fillRect/>
            </a:stretch>
          </p:blipFill>
          <p:spPr>
            <a:xfrm>
              <a:off x="0" y="0"/>
              <a:ext cx="3235306" cy="1494272"/>
            </a:xfrm>
            <a:prstGeom prst="rect">
              <a:avLst/>
            </a:prstGeom>
          </p:spPr>
        </p:pic>
      </p:grpSp>
      <p:sp>
        <p:nvSpPr>
          <p:cNvPr id="28" name="TextBox 2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9" name="TextBox 2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0" name="TextBox 3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31" name="TextBox 3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32" name="TextBox 3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33" name="TextBox 33"/>
          <p:cNvSpPr txBox="1"/>
          <p:nvPr/>
        </p:nvSpPr>
        <p:spPr>
          <a:xfrm>
            <a:off x="1028700" y="2990174"/>
            <a:ext cx="8962790" cy="569595"/>
          </a:xfrm>
          <a:prstGeom prst="rect">
            <a:avLst/>
          </a:prstGeom>
        </p:spPr>
        <p:txBody>
          <a:bodyPr lIns="0" tIns="0" rIns="0" bIns="0" rtlCol="0" anchor="t">
            <a:spAutoFit/>
          </a:bodyPr>
          <a:lstStyle/>
          <a:p>
            <a:pPr>
              <a:lnSpc>
                <a:spcPts val="4480"/>
              </a:lnSpc>
            </a:pPr>
            <a:r>
              <a:rPr lang="en-US" sz="3200">
                <a:solidFill>
                  <a:srgbClr val="2C92D5"/>
                </a:solidFill>
                <a:latin typeface="Arimo"/>
              </a:rPr>
              <a:t>3.   Pont de communication ( NodeJs )</a:t>
            </a:r>
          </a:p>
        </p:txBody>
      </p:sp>
      <p:sp>
        <p:nvSpPr>
          <p:cNvPr id="34" name="TextBox 34"/>
          <p:cNvSpPr txBox="1"/>
          <p:nvPr/>
        </p:nvSpPr>
        <p:spPr>
          <a:xfrm>
            <a:off x="1028700" y="3712756"/>
            <a:ext cx="11171225" cy="1829435"/>
          </a:xfrm>
          <a:prstGeom prst="rect">
            <a:avLst/>
          </a:prstGeom>
        </p:spPr>
        <p:txBody>
          <a:bodyPr lIns="0" tIns="0" rIns="0" bIns="0" rtlCol="0" anchor="t">
            <a:spAutoFit/>
          </a:bodyPr>
          <a:lstStyle/>
          <a:p>
            <a:pPr marL="561340" lvl="1" indent="-280670" algn="just">
              <a:lnSpc>
                <a:spcPts val="3640"/>
              </a:lnSpc>
              <a:buFont typeface="Arial"/>
              <a:buChar char="•"/>
            </a:pPr>
            <a:r>
              <a:rPr lang="en-US" sz="2600">
                <a:solidFill>
                  <a:srgbClr val="000000"/>
                </a:solidFill>
                <a:latin typeface="Arimo"/>
              </a:rPr>
              <a:t>Un ensemble de modules (programmes écrits en un langage précis) qui permettent d ’interagir avec  des outils à travers des requêtes http.</a:t>
            </a:r>
          </a:p>
          <a:p>
            <a:pPr marL="561340" lvl="1" indent="-280670" algn="just">
              <a:lnSpc>
                <a:spcPts val="3640"/>
              </a:lnSpc>
              <a:buFont typeface="Arial"/>
              <a:buChar char="•"/>
            </a:pPr>
            <a:r>
              <a:rPr lang="en-US" sz="2600">
                <a:solidFill>
                  <a:srgbClr val="000000"/>
                </a:solidFill>
                <a:latin typeface="Arimo"/>
              </a:rPr>
              <a:t>Son rôle est d'assurer l’envoie et la réception des requêtes entre le moteur de traitement de langage naturel et les robots RPA.</a:t>
            </a:r>
          </a:p>
        </p:txBody>
      </p:sp>
      <p:pic>
        <p:nvPicPr>
          <p:cNvPr id="35" name="Picture 35"/>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36" name="TextBox 36"/>
          <p:cNvSpPr txBox="1"/>
          <p:nvPr/>
        </p:nvSpPr>
        <p:spPr>
          <a:xfrm>
            <a:off x="8482010" y="1497048"/>
            <a:ext cx="359410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technique</a:t>
            </a:r>
          </a:p>
        </p:txBody>
      </p:sp>
      <p:sp>
        <p:nvSpPr>
          <p:cNvPr id="37" name="TextBox 37"/>
          <p:cNvSpPr txBox="1"/>
          <p:nvPr/>
        </p:nvSpPr>
        <p:spPr>
          <a:xfrm>
            <a:off x="8509806" y="2204855"/>
            <a:ext cx="4318096"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Architecture globale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435703"/>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997231" y="1450548"/>
            <a:ext cx="916993" cy="782883"/>
          </a:xfrm>
          <a:prstGeom prst="rect">
            <a:avLst/>
          </a:prstGeom>
        </p:spPr>
      </p:pic>
      <p:pic>
        <p:nvPicPr>
          <p:cNvPr id="17" name="Picture 17"/>
          <p:cNvPicPr>
            <a:picLocks noChangeAspect="1"/>
          </p:cNvPicPr>
          <p:nvPr/>
        </p:nvPicPr>
        <p:blipFill>
          <a:blip r:embed="rId2">
            <a:alphaModFix amt="52000"/>
          </a:blip>
          <a:srcRect/>
          <a:stretch>
            <a:fillRect/>
          </a:stretch>
        </p:blipFill>
        <p:spPr>
          <a:xfrm>
            <a:off x="7820441" y="1612727"/>
            <a:ext cx="283987" cy="464602"/>
          </a:xfrm>
          <a:prstGeom prst="rect">
            <a:avLst/>
          </a:prstGeom>
        </p:spPr>
      </p:pic>
      <p:pic>
        <p:nvPicPr>
          <p:cNvPr id="18" name="Picture 18"/>
          <p:cNvPicPr>
            <a:picLocks noChangeAspect="1"/>
          </p:cNvPicPr>
          <p:nvPr/>
        </p:nvPicPr>
        <p:blipFill>
          <a:blip r:embed="rId4"/>
          <a:srcRect l="756" r="756"/>
          <a:stretch>
            <a:fillRect/>
          </a:stretch>
        </p:blipFill>
        <p:spPr>
          <a:xfrm>
            <a:off x="2817044" y="2922648"/>
            <a:ext cx="13226279" cy="6709150"/>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8420393" y="1457569"/>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
        <p:nvSpPr>
          <p:cNvPr id="25" name="TextBox 25"/>
          <p:cNvSpPr txBox="1"/>
          <p:nvPr/>
        </p:nvSpPr>
        <p:spPr>
          <a:xfrm>
            <a:off x="8420393" y="2194911"/>
            <a:ext cx="5468914" cy="453009"/>
          </a:xfrm>
          <a:prstGeom prst="rect">
            <a:avLst/>
          </a:prstGeom>
        </p:spPr>
        <p:txBody>
          <a:bodyPr lIns="0" tIns="0" rIns="0" bIns="0" rtlCol="0" anchor="t">
            <a:spAutoFit/>
          </a:bodyPr>
          <a:lstStyle/>
          <a:p>
            <a:pPr marL="0" lvl="0" indent="0">
              <a:lnSpc>
                <a:spcPts val="3668"/>
              </a:lnSpc>
              <a:spcBef>
                <a:spcPct val="0"/>
              </a:spcBef>
            </a:pPr>
            <a:r>
              <a:rPr lang="en-US" sz="2800" spc="84" dirty="0" err="1">
                <a:solidFill>
                  <a:srgbClr val="191919"/>
                </a:solidFill>
                <a:latin typeface="Aileron Heavy"/>
              </a:rPr>
              <a:t>Présentation</a:t>
            </a:r>
            <a:r>
              <a:rPr lang="en-US" sz="2800" spc="84" dirty="0">
                <a:solidFill>
                  <a:srgbClr val="191919"/>
                </a:solidFill>
                <a:latin typeface="Aileron Heavy"/>
              </a:rPr>
              <a:t> des </a:t>
            </a:r>
            <a:r>
              <a:rPr lang="en-US" sz="2800" spc="84" dirty="0" err="1">
                <a:solidFill>
                  <a:srgbClr val="191919"/>
                </a:solidFill>
                <a:latin typeface="Aileron Heavy"/>
              </a:rPr>
              <a:t>acteurs</a:t>
            </a:r>
            <a:r>
              <a:rPr lang="en-US" sz="2800" spc="84" dirty="0">
                <a:solidFill>
                  <a:srgbClr val="191919"/>
                </a:solidFill>
                <a:latin typeface="Aileron Heavy"/>
              </a:rPr>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9348313A-D4A1-4B30-B3F6-CEBA110C07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66110" y="2242653"/>
            <a:ext cx="10424618" cy="7701447"/>
          </a:xfrm>
          <a:prstGeom prst="rect">
            <a:avLst/>
          </a:prstGeom>
        </p:spPr>
      </p:pic>
      <p:pic>
        <p:nvPicPr>
          <p:cNvPr id="2" name="Picture 2"/>
          <p:cNvPicPr>
            <a:picLocks noChangeAspect="1"/>
          </p:cNvPicPr>
          <p:nvPr/>
        </p:nvPicPr>
        <p:blipFill>
          <a:blip r:embed="rId4">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5" name="AutoShape 5"/>
          <p:cNvSpPr/>
          <p:nvPr/>
        </p:nvSpPr>
        <p:spPr>
          <a:xfrm>
            <a:off x="3627627" y="0"/>
            <a:ext cx="3656202" cy="2587428"/>
          </a:xfrm>
          <a:prstGeom prst="rect">
            <a:avLst/>
          </a:prstGeom>
          <a:solidFill>
            <a:srgbClr val="9AC026"/>
          </a:solidFill>
        </p:spPr>
      </p:sp>
      <p:sp>
        <p:nvSpPr>
          <p:cNvPr id="6" name="AutoShape 6"/>
          <p:cNvSpPr/>
          <p:nvPr/>
        </p:nvSpPr>
        <p:spPr>
          <a:xfrm>
            <a:off x="7315899" y="0"/>
            <a:ext cx="3656202" cy="1301806"/>
          </a:xfrm>
          <a:prstGeom prst="rect">
            <a:avLst/>
          </a:prstGeom>
          <a:solidFill>
            <a:srgbClr val="9AC026">
              <a:alpha val="80000"/>
            </a:srgbClr>
          </a:solidFill>
        </p:spPr>
      </p:sp>
      <p:sp>
        <p:nvSpPr>
          <p:cNvPr id="7" name="AutoShape 7"/>
          <p:cNvSpPr/>
          <p:nvPr/>
        </p:nvSpPr>
        <p:spPr>
          <a:xfrm>
            <a:off x="10972101" y="0"/>
            <a:ext cx="3656202" cy="1301806"/>
          </a:xfrm>
          <a:prstGeom prst="rect">
            <a:avLst/>
          </a:prstGeom>
          <a:solidFill>
            <a:srgbClr val="9AC026">
              <a:alpha val="80784"/>
            </a:srgbClr>
          </a:solidFill>
        </p:spPr>
      </p:sp>
      <p:sp>
        <p:nvSpPr>
          <p:cNvPr id="8" name="AutoShape 8"/>
          <p:cNvSpPr/>
          <p:nvPr/>
        </p:nvSpPr>
        <p:spPr>
          <a:xfrm>
            <a:off x="14631798" y="0"/>
            <a:ext cx="3656202" cy="1301806"/>
          </a:xfrm>
          <a:prstGeom prst="rect">
            <a:avLst/>
          </a:prstGeom>
          <a:solidFill>
            <a:srgbClr val="9AC026">
              <a:alpha val="80000"/>
            </a:srgbClr>
          </a:solidFill>
        </p:spPr>
      </p:sp>
      <p:grpSp>
        <p:nvGrpSpPr>
          <p:cNvPr id="9" name="Group 9"/>
          <p:cNvGrpSpPr/>
          <p:nvPr/>
        </p:nvGrpSpPr>
        <p:grpSpPr>
          <a:xfrm rot="5400000">
            <a:off x="2938624"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64996"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2119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77399"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7" name="Picture 17"/>
          <p:cNvPicPr>
            <a:picLocks noChangeAspect="1"/>
          </p:cNvPicPr>
          <p:nvPr/>
        </p:nvPicPr>
        <p:blipFill>
          <a:blip r:embed="rId5"/>
          <a:srcRect/>
          <a:stretch>
            <a:fillRect/>
          </a:stretch>
        </p:blipFill>
        <p:spPr>
          <a:xfrm>
            <a:off x="4877533" y="1450548"/>
            <a:ext cx="1175439" cy="1003531"/>
          </a:xfrm>
          <a:prstGeom prst="rect">
            <a:avLst/>
          </a:prstGeom>
        </p:spPr>
      </p:pic>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2" name="TextBox 2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3" name="TextBox 23"/>
          <p:cNvSpPr txBox="1"/>
          <p:nvPr/>
        </p:nvSpPr>
        <p:spPr>
          <a:xfrm>
            <a:off x="1248014" y="3904183"/>
            <a:ext cx="4318096"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de cas d'utilisation général :</a:t>
            </a:r>
          </a:p>
        </p:txBody>
      </p:sp>
      <p:pic>
        <p:nvPicPr>
          <p:cNvPr id="24" name="Picture 24"/>
          <p:cNvPicPr>
            <a:picLocks noChangeAspect="1"/>
          </p:cNvPicPr>
          <p:nvPr/>
        </p:nvPicPr>
        <p:blipFill>
          <a:blip r:embed="rId4">
            <a:alphaModFix amt="52000"/>
          </a:blip>
          <a:srcRect/>
          <a:stretch>
            <a:fillRect/>
          </a:stretch>
        </p:blipFill>
        <p:spPr>
          <a:xfrm>
            <a:off x="7820441" y="1536527"/>
            <a:ext cx="283987" cy="464602"/>
          </a:xfrm>
          <a:prstGeom prst="rect">
            <a:avLst/>
          </a:prstGeom>
        </p:spPr>
      </p:pic>
      <p:sp>
        <p:nvSpPr>
          <p:cNvPr id="25" name="TextBox 25"/>
          <p:cNvSpPr txBox="1"/>
          <p:nvPr/>
        </p:nvSpPr>
        <p:spPr>
          <a:xfrm>
            <a:off x="8420392" y="1420848"/>
            <a:ext cx="3071149"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4" name="AutoShape 4"/>
          <p:cNvSpPr/>
          <p:nvPr/>
        </p:nvSpPr>
        <p:spPr>
          <a:xfrm>
            <a:off x="3627627" y="0"/>
            <a:ext cx="3656202" cy="2587428"/>
          </a:xfrm>
          <a:prstGeom prst="rect">
            <a:avLst/>
          </a:prstGeom>
          <a:solidFill>
            <a:srgbClr val="9AC026"/>
          </a:solidFill>
        </p:spPr>
      </p:sp>
      <p:sp>
        <p:nvSpPr>
          <p:cNvPr id="5" name="AutoShape 5"/>
          <p:cNvSpPr/>
          <p:nvPr/>
        </p:nvSpPr>
        <p:spPr>
          <a:xfrm>
            <a:off x="7315899" y="0"/>
            <a:ext cx="3656202" cy="1301806"/>
          </a:xfrm>
          <a:prstGeom prst="rect">
            <a:avLst/>
          </a:prstGeom>
          <a:solidFill>
            <a:srgbClr val="9AC026">
              <a:alpha val="80000"/>
            </a:srgbClr>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64996"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21198" y="468439"/>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4877533" y="1450548"/>
            <a:ext cx="1175439" cy="1003531"/>
          </a:xfrm>
          <a:prstGeom prst="rect">
            <a:avLst/>
          </a:prstGeom>
        </p:spPr>
      </p:pic>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2" name="TextBox 22"/>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3" name="TextBox 23"/>
          <p:cNvSpPr txBox="1"/>
          <p:nvPr/>
        </p:nvSpPr>
        <p:spPr>
          <a:xfrm>
            <a:off x="1248014" y="3904183"/>
            <a:ext cx="4618309"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de séquence "Service Skype" :</a:t>
            </a:r>
          </a:p>
        </p:txBody>
      </p:sp>
      <p:pic>
        <p:nvPicPr>
          <p:cNvPr id="24" name="Picture 24"/>
          <p:cNvPicPr>
            <a:picLocks noChangeAspect="1"/>
          </p:cNvPicPr>
          <p:nvPr/>
        </p:nvPicPr>
        <p:blipFill>
          <a:blip r:embed="rId2">
            <a:alphaModFix amt="52000"/>
          </a:blip>
          <a:srcRect/>
          <a:stretch>
            <a:fillRect/>
          </a:stretch>
        </p:blipFill>
        <p:spPr>
          <a:xfrm>
            <a:off x="7820441" y="1536527"/>
            <a:ext cx="283987" cy="464602"/>
          </a:xfrm>
          <a:prstGeom prst="rect">
            <a:avLst/>
          </a:prstGeom>
        </p:spPr>
      </p:pic>
      <p:sp>
        <p:nvSpPr>
          <p:cNvPr id="25" name="TextBox 25"/>
          <p:cNvSpPr txBox="1"/>
          <p:nvPr/>
        </p:nvSpPr>
        <p:spPr>
          <a:xfrm>
            <a:off x="8420393" y="1420848"/>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pic>
        <p:nvPicPr>
          <p:cNvPr id="29" name="Graphic 28">
            <a:extLst>
              <a:ext uri="{FF2B5EF4-FFF2-40B4-BE49-F238E27FC236}">
                <a16:creationId xmlns:a16="http://schemas.microsoft.com/office/drawing/2014/main" id="{CDFCAC6C-EB5D-49AB-9C01-2912EA312B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5948" y="2126974"/>
            <a:ext cx="7371651" cy="81608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Graphic 26">
            <a:extLst>
              <a:ext uri="{FF2B5EF4-FFF2-40B4-BE49-F238E27FC236}">
                <a16:creationId xmlns:a16="http://schemas.microsoft.com/office/drawing/2014/main" id="{D06DB9A0-4B83-4A30-83F4-ECD3811B48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8222" y="2233430"/>
            <a:ext cx="8744129" cy="7915806"/>
          </a:xfrm>
          <a:prstGeom prst="rect">
            <a:avLst/>
          </a:prstGeom>
        </p:spPr>
      </p:pic>
      <p:pic>
        <p:nvPicPr>
          <p:cNvPr id="2" name="Picture 2"/>
          <p:cNvPicPr>
            <a:picLocks noChangeAspect="1"/>
          </p:cNvPicPr>
          <p:nvPr/>
        </p:nvPicPr>
        <p:blipFill>
          <a:blip r:embed="rId4">
            <a:alphaModFix amt="52000"/>
          </a:blip>
          <a:srcRect/>
          <a:stretch>
            <a:fillRect/>
          </a:stretch>
        </p:blipFill>
        <p:spPr>
          <a:xfrm>
            <a:off x="4308296" y="1768828"/>
            <a:ext cx="283987" cy="464602"/>
          </a:xfrm>
          <a:prstGeom prst="rect">
            <a:avLst/>
          </a:prstGeom>
        </p:spPr>
      </p:pic>
      <p:sp>
        <p:nvSpPr>
          <p:cNvPr id="3" name="AutoShape 3"/>
          <p:cNvSpPr/>
          <p:nvPr/>
        </p:nvSpPr>
        <p:spPr>
          <a:xfrm>
            <a:off x="0" y="-8092"/>
            <a:ext cx="3656202" cy="1301806"/>
          </a:xfrm>
          <a:prstGeom prst="rect">
            <a:avLst/>
          </a:prstGeom>
          <a:solidFill>
            <a:srgbClr val="9AC026">
              <a:alpha val="80000"/>
            </a:srgbClr>
          </a:solidFill>
        </p:spPr>
      </p:sp>
      <p:sp>
        <p:nvSpPr>
          <p:cNvPr id="5" name="AutoShape 5"/>
          <p:cNvSpPr/>
          <p:nvPr/>
        </p:nvSpPr>
        <p:spPr>
          <a:xfrm>
            <a:off x="3627627" y="0"/>
            <a:ext cx="3656202" cy="2587428"/>
          </a:xfrm>
          <a:prstGeom prst="rect">
            <a:avLst/>
          </a:prstGeom>
          <a:solidFill>
            <a:srgbClr val="9AC026"/>
          </a:solidFill>
        </p:spPr>
      </p:sp>
      <p:sp>
        <p:nvSpPr>
          <p:cNvPr id="6" name="AutoShape 6"/>
          <p:cNvSpPr/>
          <p:nvPr/>
        </p:nvSpPr>
        <p:spPr>
          <a:xfrm>
            <a:off x="7315899" y="0"/>
            <a:ext cx="3656202" cy="1301806"/>
          </a:xfrm>
          <a:prstGeom prst="rect">
            <a:avLst/>
          </a:prstGeom>
          <a:solidFill>
            <a:srgbClr val="9AC026">
              <a:alpha val="80000"/>
            </a:srgbClr>
          </a:solidFill>
        </p:spPr>
      </p:sp>
      <p:sp>
        <p:nvSpPr>
          <p:cNvPr id="7" name="AutoShape 7"/>
          <p:cNvSpPr/>
          <p:nvPr/>
        </p:nvSpPr>
        <p:spPr>
          <a:xfrm>
            <a:off x="10972101" y="0"/>
            <a:ext cx="3656202" cy="1301806"/>
          </a:xfrm>
          <a:prstGeom prst="rect">
            <a:avLst/>
          </a:prstGeom>
          <a:solidFill>
            <a:srgbClr val="9AC026">
              <a:alpha val="80784"/>
            </a:srgbClr>
          </a:solidFill>
        </p:spPr>
      </p:sp>
      <p:sp>
        <p:nvSpPr>
          <p:cNvPr id="8" name="AutoShape 8"/>
          <p:cNvSpPr/>
          <p:nvPr/>
        </p:nvSpPr>
        <p:spPr>
          <a:xfrm>
            <a:off x="14631798" y="0"/>
            <a:ext cx="3656202" cy="1301806"/>
          </a:xfrm>
          <a:prstGeom prst="rect">
            <a:avLst/>
          </a:prstGeom>
          <a:solidFill>
            <a:srgbClr val="9AC026">
              <a:alpha val="80000"/>
            </a:srgbClr>
          </a:solidFill>
        </p:spPr>
      </p:sp>
      <p:grpSp>
        <p:nvGrpSpPr>
          <p:cNvPr id="9" name="Group 9"/>
          <p:cNvGrpSpPr/>
          <p:nvPr/>
        </p:nvGrpSpPr>
        <p:grpSpPr>
          <a:xfrm rot="5400000">
            <a:off x="2938624"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64996"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2119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3977399"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7" name="Picture 17"/>
          <p:cNvPicPr>
            <a:picLocks noChangeAspect="1"/>
          </p:cNvPicPr>
          <p:nvPr/>
        </p:nvPicPr>
        <p:blipFill>
          <a:blip r:embed="rId5"/>
          <a:srcRect/>
          <a:stretch>
            <a:fillRect/>
          </a:stretch>
        </p:blipFill>
        <p:spPr>
          <a:xfrm>
            <a:off x="4877533" y="1450548"/>
            <a:ext cx="1175439" cy="1003531"/>
          </a:xfrm>
          <a:prstGeom prst="rect">
            <a:avLst/>
          </a:prstGeom>
        </p:spPr>
      </p:pic>
      <p:pic>
        <p:nvPicPr>
          <p:cNvPr id="18" name="Picture 18"/>
          <p:cNvPicPr>
            <a:picLocks noChangeAspect="1"/>
          </p:cNvPicPr>
          <p:nvPr/>
        </p:nvPicPr>
        <p:blipFill>
          <a:blip r:embed="rId4">
            <a:alphaModFix amt="52000"/>
          </a:blip>
          <a:srcRect/>
          <a:stretch>
            <a:fillRect/>
          </a:stretch>
        </p:blipFill>
        <p:spPr>
          <a:xfrm>
            <a:off x="7820441" y="1720012"/>
            <a:ext cx="283987" cy="464602"/>
          </a:xfrm>
          <a:prstGeom prst="rect">
            <a:avLst/>
          </a:prstGeom>
        </p:spPr>
      </p:pic>
      <p:sp>
        <p:nvSpPr>
          <p:cNvPr id="19" name="TextBox 19"/>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21" name="TextBox 21"/>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1248014" y="4104208"/>
            <a:ext cx="4217238" cy="91655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Diagramme d'activité  "Service Redmine" :</a:t>
            </a:r>
          </a:p>
        </p:txBody>
      </p:sp>
      <p:sp>
        <p:nvSpPr>
          <p:cNvPr id="25" name="TextBox 25"/>
          <p:cNvSpPr txBox="1"/>
          <p:nvPr/>
        </p:nvSpPr>
        <p:spPr>
          <a:xfrm>
            <a:off x="8420393" y="1604333"/>
            <a:ext cx="2789572" cy="587084"/>
          </a:xfrm>
          <a:prstGeom prst="rect">
            <a:avLst/>
          </a:prstGeom>
        </p:spPr>
        <p:txBody>
          <a:bodyPr wrap="square" lIns="0" tIns="0" rIns="0" bIns="0" rtlCol="0" anchor="t">
            <a:spAutoFit/>
          </a:bodyPr>
          <a:lstStyle/>
          <a:p>
            <a:pPr>
              <a:lnSpc>
                <a:spcPts val="5040"/>
              </a:lnSpc>
            </a:pPr>
            <a:r>
              <a:rPr lang="en-US" sz="3600" dirty="0">
                <a:solidFill>
                  <a:srgbClr val="286A6C"/>
                </a:solidFill>
                <a:latin typeface="Aileron Regular Bold"/>
              </a:rPr>
              <a:t>Conception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pic>
        <p:nvPicPr>
          <p:cNvPr id="4" name="Picture 4"/>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5" name="AutoShape 5"/>
          <p:cNvSpPr/>
          <p:nvPr/>
        </p:nvSpPr>
        <p:spPr>
          <a:xfrm>
            <a:off x="7315899" y="8092"/>
            <a:ext cx="3656202" cy="2587428"/>
          </a:xfrm>
          <a:prstGeom prst="rect">
            <a:avLst/>
          </a:prstGeom>
          <a:solidFill>
            <a:srgbClr val="9AC026"/>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36421"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59298" y="458914"/>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8601645" y="1368481"/>
            <a:ext cx="1084710" cy="1084710"/>
          </a:xfrm>
          <a:prstGeom prst="rect">
            <a:avLst/>
          </a:prstGeom>
        </p:spPr>
      </p:pic>
      <p:sp>
        <p:nvSpPr>
          <p:cNvPr id="17" name="TextBox 17"/>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18" name="TextBox 18"/>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9" name="TextBox 19"/>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0" name="TextBox 2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1" name="TextBox 2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2" name="Picture 2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23" name="TextBox 23"/>
          <p:cNvSpPr txBox="1"/>
          <p:nvPr/>
        </p:nvSpPr>
        <p:spPr>
          <a:xfrm>
            <a:off x="1268985" y="1576042"/>
            <a:ext cx="6046914" cy="1254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Technologies et Outils utiliisés</a:t>
            </a:r>
          </a:p>
        </p:txBody>
      </p:sp>
      <p:pic>
        <p:nvPicPr>
          <p:cNvPr id="24" name="Picture 24"/>
          <p:cNvPicPr>
            <a:picLocks noChangeAspect="1"/>
          </p:cNvPicPr>
          <p:nvPr/>
        </p:nvPicPr>
        <p:blipFill>
          <a:blip r:embed="rId4"/>
          <a:srcRect/>
          <a:stretch>
            <a:fillRect/>
          </a:stretch>
        </p:blipFill>
        <p:spPr>
          <a:xfrm>
            <a:off x="9045244" y="3662949"/>
            <a:ext cx="910592" cy="910592"/>
          </a:xfrm>
          <a:prstGeom prst="rect">
            <a:avLst/>
          </a:prstGeom>
        </p:spPr>
      </p:pic>
      <p:pic>
        <p:nvPicPr>
          <p:cNvPr id="25" name="Picture 25"/>
          <p:cNvPicPr>
            <a:picLocks noChangeAspect="1"/>
          </p:cNvPicPr>
          <p:nvPr/>
        </p:nvPicPr>
        <p:blipFill>
          <a:blip r:embed="rId5">
            <a:alphaModFix amt="9999"/>
          </a:blip>
          <a:srcRect/>
          <a:stretch>
            <a:fillRect/>
          </a:stretch>
        </p:blipFill>
        <p:spPr>
          <a:xfrm>
            <a:off x="10315393" y="3662949"/>
            <a:ext cx="2575565" cy="257556"/>
          </a:xfrm>
          <a:prstGeom prst="rect">
            <a:avLst/>
          </a:prstGeom>
        </p:spPr>
      </p:pic>
      <p:pic>
        <p:nvPicPr>
          <p:cNvPr id="26" name="Picture 26"/>
          <p:cNvPicPr>
            <a:picLocks noChangeAspect="1"/>
          </p:cNvPicPr>
          <p:nvPr/>
        </p:nvPicPr>
        <p:blipFill>
          <a:blip r:embed="rId5">
            <a:alphaModFix amt="9999"/>
          </a:blip>
          <a:srcRect/>
          <a:stretch>
            <a:fillRect/>
          </a:stretch>
        </p:blipFill>
        <p:spPr>
          <a:xfrm>
            <a:off x="11919151" y="5073141"/>
            <a:ext cx="2575565" cy="257556"/>
          </a:xfrm>
          <a:prstGeom prst="rect">
            <a:avLst/>
          </a:prstGeom>
        </p:spPr>
      </p:pic>
      <p:pic>
        <p:nvPicPr>
          <p:cNvPr id="27" name="Picture 27"/>
          <p:cNvPicPr>
            <a:picLocks noChangeAspect="1"/>
          </p:cNvPicPr>
          <p:nvPr/>
        </p:nvPicPr>
        <p:blipFill>
          <a:blip r:embed="rId5">
            <a:alphaModFix amt="9999"/>
          </a:blip>
          <a:srcRect/>
          <a:stretch>
            <a:fillRect/>
          </a:stretch>
        </p:blipFill>
        <p:spPr>
          <a:xfrm>
            <a:off x="11807022" y="7045642"/>
            <a:ext cx="2575565" cy="257556"/>
          </a:xfrm>
          <a:prstGeom prst="rect">
            <a:avLst/>
          </a:prstGeom>
        </p:spPr>
      </p:pic>
      <p:pic>
        <p:nvPicPr>
          <p:cNvPr id="28" name="Picture 28"/>
          <p:cNvPicPr>
            <a:picLocks noChangeAspect="1"/>
          </p:cNvPicPr>
          <p:nvPr/>
        </p:nvPicPr>
        <p:blipFill>
          <a:blip r:embed="rId5">
            <a:alphaModFix amt="9999"/>
          </a:blip>
          <a:srcRect/>
          <a:stretch>
            <a:fillRect/>
          </a:stretch>
        </p:blipFill>
        <p:spPr>
          <a:xfrm>
            <a:off x="4484190" y="5074225"/>
            <a:ext cx="2575565" cy="257556"/>
          </a:xfrm>
          <a:prstGeom prst="rect">
            <a:avLst/>
          </a:prstGeom>
        </p:spPr>
      </p:pic>
      <p:pic>
        <p:nvPicPr>
          <p:cNvPr id="29" name="Picture 29"/>
          <p:cNvPicPr>
            <a:picLocks noChangeAspect="1"/>
          </p:cNvPicPr>
          <p:nvPr/>
        </p:nvPicPr>
        <p:blipFill>
          <a:blip r:embed="rId5">
            <a:alphaModFix amt="9999"/>
          </a:blip>
          <a:srcRect/>
          <a:stretch>
            <a:fillRect/>
          </a:stretch>
        </p:blipFill>
        <p:spPr>
          <a:xfrm>
            <a:off x="4822339" y="7045642"/>
            <a:ext cx="2575565" cy="257556"/>
          </a:xfrm>
          <a:prstGeom prst="rect">
            <a:avLst/>
          </a:prstGeom>
        </p:spPr>
      </p:pic>
      <p:pic>
        <p:nvPicPr>
          <p:cNvPr id="30" name="Picture 30"/>
          <p:cNvPicPr>
            <a:picLocks noChangeAspect="1"/>
          </p:cNvPicPr>
          <p:nvPr/>
        </p:nvPicPr>
        <p:blipFill>
          <a:blip r:embed="rId5">
            <a:alphaModFix amt="9999"/>
          </a:blip>
          <a:srcRect/>
          <a:stretch>
            <a:fillRect/>
          </a:stretch>
        </p:blipFill>
        <p:spPr>
          <a:xfrm>
            <a:off x="6110121" y="8661672"/>
            <a:ext cx="2575565" cy="257556"/>
          </a:xfrm>
          <a:prstGeom prst="rect">
            <a:avLst/>
          </a:prstGeom>
        </p:spPr>
      </p:pic>
      <p:grpSp>
        <p:nvGrpSpPr>
          <p:cNvPr id="31" name="Group 31"/>
          <p:cNvGrpSpPr>
            <a:grpSpLocks noChangeAspect="1"/>
          </p:cNvGrpSpPr>
          <p:nvPr/>
        </p:nvGrpSpPr>
        <p:grpSpPr>
          <a:xfrm>
            <a:off x="8530097" y="2960364"/>
            <a:ext cx="1785297" cy="1785297"/>
            <a:chOff x="0" y="0"/>
            <a:chExt cx="6350000" cy="6350000"/>
          </a:xfrm>
        </p:grpSpPr>
        <p:sp>
          <p:nvSpPr>
            <p:cNvPr id="32" name="Freeform 32"/>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6"/>
              <a:stretch>
                <a:fillRect l="9753" t="10320" r="9753" b="10320"/>
              </a:stretch>
            </a:blipFill>
          </p:spPr>
        </p:sp>
        <p:sp>
          <p:nvSpPr>
            <p:cNvPr id="33" name="Freeform 33"/>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86EAE9"/>
            </a:solidFill>
          </p:spPr>
        </p:sp>
      </p:grpSp>
      <p:grpSp>
        <p:nvGrpSpPr>
          <p:cNvPr id="37" name="Group 37"/>
          <p:cNvGrpSpPr>
            <a:grpSpLocks noChangeAspect="1"/>
          </p:cNvGrpSpPr>
          <p:nvPr/>
        </p:nvGrpSpPr>
        <p:grpSpPr>
          <a:xfrm>
            <a:off x="10021725" y="6281772"/>
            <a:ext cx="1785297" cy="1785297"/>
            <a:chOff x="0" y="0"/>
            <a:chExt cx="6350000" cy="6350000"/>
          </a:xfrm>
        </p:grpSpPr>
        <p:sp>
          <p:nvSpPr>
            <p:cNvPr id="38" name="Freeform 38"/>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l="9910" t="10319" r="9910" b="10319"/>
              </a:stretch>
            </a:blipFill>
          </p:spPr>
        </p:sp>
        <p:sp>
          <p:nvSpPr>
            <p:cNvPr id="39" name="Freeform 39"/>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7C9EF"/>
            </a:solidFill>
          </p:spPr>
        </p:sp>
      </p:grpSp>
      <p:grpSp>
        <p:nvGrpSpPr>
          <p:cNvPr id="40" name="Group 40"/>
          <p:cNvGrpSpPr>
            <a:grpSpLocks noChangeAspect="1"/>
          </p:cNvGrpSpPr>
          <p:nvPr/>
        </p:nvGrpSpPr>
        <p:grpSpPr>
          <a:xfrm>
            <a:off x="8530097" y="7897802"/>
            <a:ext cx="1785297" cy="1785297"/>
            <a:chOff x="0" y="0"/>
            <a:chExt cx="6350000" cy="6350000"/>
          </a:xfrm>
        </p:grpSpPr>
        <p:sp>
          <p:nvSpPr>
            <p:cNvPr id="41" name="Freeform 41"/>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8"/>
              <a:stretch>
                <a:fillRect l="1982" t="2816" r="1982" b="1149"/>
              </a:stretch>
            </a:blipFill>
          </p:spPr>
        </p:sp>
        <p:sp>
          <p:nvSpPr>
            <p:cNvPr id="42" name="Freeform 42"/>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2C92D5"/>
            </a:solidFill>
          </p:spPr>
        </p:sp>
      </p:grpSp>
      <p:grpSp>
        <p:nvGrpSpPr>
          <p:cNvPr id="43" name="Group 43"/>
          <p:cNvGrpSpPr>
            <a:grpSpLocks noChangeAspect="1"/>
          </p:cNvGrpSpPr>
          <p:nvPr/>
        </p:nvGrpSpPr>
        <p:grpSpPr>
          <a:xfrm>
            <a:off x="7081928" y="6281772"/>
            <a:ext cx="1785297" cy="1785297"/>
            <a:chOff x="0" y="0"/>
            <a:chExt cx="6350000" cy="6350000"/>
          </a:xfrm>
        </p:grpSpPr>
        <p:sp>
          <p:nvSpPr>
            <p:cNvPr id="44" name="Freeform 44"/>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9"/>
              <a:stretch>
                <a:fillRect l="10320" t="10319" r="602" b="10320"/>
              </a:stretch>
            </a:blipFill>
          </p:spPr>
        </p:sp>
        <p:sp>
          <p:nvSpPr>
            <p:cNvPr id="45" name="Freeform 45"/>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13538A"/>
            </a:solidFill>
          </p:spPr>
        </p:sp>
      </p:grpSp>
      <p:sp>
        <p:nvSpPr>
          <p:cNvPr id="36" name="Freeform 36"/>
          <p:cNvSpPr/>
          <p:nvPr/>
        </p:nvSpPr>
        <p:spPr>
          <a:xfrm>
            <a:off x="10133854" y="4309271"/>
            <a:ext cx="1785297" cy="1785297"/>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EDAD8"/>
          </a:solidFill>
        </p:spPr>
      </p:sp>
      <p:grpSp>
        <p:nvGrpSpPr>
          <p:cNvPr id="46" name="Group 46"/>
          <p:cNvGrpSpPr>
            <a:grpSpLocks noChangeAspect="1"/>
          </p:cNvGrpSpPr>
          <p:nvPr/>
        </p:nvGrpSpPr>
        <p:grpSpPr>
          <a:xfrm>
            <a:off x="6879155" y="4309271"/>
            <a:ext cx="1785297" cy="1785297"/>
            <a:chOff x="0" y="0"/>
            <a:chExt cx="6350000" cy="6350000"/>
          </a:xfrm>
        </p:grpSpPr>
        <p:sp>
          <p:nvSpPr>
            <p:cNvPr id="47" name="Freeform 47"/>
            <p:cNvSpPr/>
            <p:nvPr/>
          </p:nvSpPr>
          <p:spPr>
            <a:xfrm>
              <a:off x="655320" y="655320"/>
              <a:ext cx="5039360" cy="5039360"/>
            </a:xfrm>
            <a:custGeom>
              <a:avLst/>
              <a:gdLst/>
              <a:ahLst/>
              <a:cxnLst/>
              <a:rect l="l" t="t" r="r" b="b"/>
              <a:pathLst>
                <a:path w="5039360" h="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10"/>
              <a:stretch>
                <a:fillRect l="10319" t="9690" r="10319" b="9690"/>
              </a:stretch>
            </a:blipFill>
          </p:spPr>
        </p:sp>
        <p:sp>
          <p:nvSpPr>
            <p:cNvPr id="48" name="Freeform 48"/>
            <p:cNvSpPr/>
            <p:nvPr/>
          </p:nvSpPr>
          <p:spPr>
            <a:xfrm>
              <a:off x="0" y="0"/>
              <a:ext cx="6350000" cy="6350000"/>
            </a:xfrm>
            <a:custGeom>
              <a:avLst/>
              <a:gdLst/>
              <a:ahLst/>
              <a:cxnLst/>
              <a:rect l="l" t="t" r="r" b="b"/>
              <a:pathLst>
                <a:path w="6350000" h="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7ACFF5"/>
            </a:solidFill>
          </p:spPr>
        </p:sp>
      </p:grpSp>
      <p:pic>
        <p:nvPicPr>
          <p:cNvPr id="68" name="Picture 67">
            <a:extLst>
              <a:ext uri="{FF2B5EF4-FFF2-40B4-BE49-F238E27FC236}">
                <a16:creationId xmlns:a16="http://schemas.microsoft.com/office/drawing/2014/main" id="{A97CFE8A-3D0E-45F6-B3A9-B3AEC480158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3203" t="616" r="23326"/>
          <a:stretch/>
        </p:blipFill>
        <p:spPr>
          <a:xfrm>
            <a:off x="10548606" y="4686300"/>
            <a:ext cx="962116" cy="1010764"/>
          </a:xfrm>
          <a:prstGeom prst="rect">
            <a:avLst/>
          </a:prstGeom>
        </p:spPr>
      </p:pic>
      <p:grpSp>
        <p:nvGrpSpPr>
          <p:cNvPr id="49" name="Group 49"/>
          <p:cNvGrpSpPr/>
          <p:nvPr/>
        </p:nvGrpSpPr>
        <p:grpSpPr>
          <a:xfrm>
            <a:off x="13206933" y="3135343"/>
            <a:ext cx="4344100" cy="1178213"/>
            <a:chOff x="0" y="0"/>
            <a:chExt cx="5792133" cy="1570951"/>
          </a:xfrm>
        </p:grpSpPr>
        <p:sp>
          <p:nvSpPr>
            <p:cNvPr id="50" name="TextBox 50"/>
            <p:cNvSpPr txBox="1"/>
            <p:nvPr/>
          </p:nvSpPr>
          <p:spPr>
            <a:xfrm>
              <a:off x="0" y="671142"/>
              <a:ext cx="5792133" cy="899808"/>
            </a:xfrm>
            <a:prstGeom prst="rect">
              <a:avLst/>
            </a:prstGeom>
          </p:spPr>
          <p:txBody>
            <a:bodyPr lIns="0" tIns="0" rIns="0" bIns="0" rtlCol="0" anchor="t">
              <a:spAutoFit/>
            </a:bodyPr>
            <a:lstStyle/>
            <a:p>
              <a:pPr>
                <a:lnSpc>
                  <a:spcPts val="2795"/>
                </a:lnSpc>
              </a:pPr>
              <a:r>
                <a:rPr lang="en-US" sz="1863" spc="93">
                  <a:solidFill>
                    <a:srgbClr val="191919"/>
                  </a:solidFill>
                  <a:latin typeface="Aileron Regular"/>
                </a:rPr>
                <a:t>Plate-forme logicielle complète pour automatiser  les processus métier.</a:t>
              </a:r>
            </a:p>
          </p:txBody>
        </p:sp>
        <p:sp>
          <p:nvSpPr>
            <p:cNvPr id="51" name="TextBox 51"/>
            <p:cNvSpPr txBox="1"/>
            <p:nvPr/>
          </p:nvSpPr>
          <p:spPr>
            <a:xfrm>
              <a:off x="0" y="-28575"/>
              <a:ext cx="5792133"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UiPath</a:t>
              </a:r>
            </a:p>
          </p:txBody>
        </p:sp>
      </p:grpSp>
      <p:grpSp>
        <p:nvGrpSpPr>
          <p:cNvPr id="52" name="Group 52"/>
          <p:cNvGrpSpPr/>
          <p:nvPr/>
        </p:nvGrpSpPr>
        <p:grpSpPr>
          <a:xfrm>
            <a:off x="14748296" y="4578089"/>
            <a:ext cx="3329540" cy="1245491"/>
            <a:chOff x="0" y="0"/>
            <a:chExt cx="4439386" cy="1660654"/>
          </a:xfrm>
        </p:grpSpPr>
        <p:sp>
          <p:nvSpPr>
            <p:cNvPr id="53" name="TextBox 53"/>
            <p:cNvSpPr txBox="1"/>
            <p:nvPr/>
          </p:nvSpPr>
          <p:spPr>
            <a:xfrm>
              <a:off x="0" y="652092"/>
              <a:ext cx="4439386" cy="1008562"/>
            </a:xfrm>
            <a:prstGeom prst="rect">
              <a:avLst/>
            </a:prstGeom>
          </p:spPr>
          <p:txBody>
            <a:bodyPr lIns="0" tIns="0" rIns="0" bIns="0" rtlCol="0" anchor="t">
              <a:spAutoFit/>
            </a:bodyPr>
            <a:lstStyle/>
            <a:p>
              <a:pPr>
                <a:lnSpc>
                  <a:spcPts val="3090"/>
                </a:lnSpc>
              </a:pPr>
              <a:r>
                <a:rPr lang="en-US" sz="2060" spc="103">
                  <a:solidFill>
                    <a:srgbClr val="191919"/>
                  </a:solidFill>
                  <a:latin typeface="Aileron Regular"/>
                </a:rPr>
                <a:t>Moteur de traitement de langage naturel</a:t>
              </a:r>
            </a:p>
          </p:txBody>
        </p:sp>
        <p:sp>
          <p:nvSpPr>
            <p:cNvPr id="54" name="TextBox 54"/>
            <p:cNvSpPr txBox="1"/>
            <p:nvPr/>
          </p:nvSpPr>
          <p:spPr>
            <a:xfrm>
              <a:off x="0" y="-28575"/>
              <a:ext cx="4439386"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DialogFlow</a:t>
              </a:r>
            </a:p>
          </p:txBody>
        </p:sp>
      </p:grpSp>
      <p:grpSp>
        <p:nvGrpSpPr>
          <p:cNvPr id="55" name="Group 55"/>
          <p:cNvGrpSpPr/>
          <p:nvPr/>
        </p:nvGrpSpPr>
        <p:grpSpPr>
          <a:xfrm>
            <a:off x="14636167" y="6585314"/>
            <a:ext cx="2713431" cy="1178213"/>
            <a:chOff x="0" y="0"/>
            <a:chExt cx="3617907" cy="1570951"/>
          </a:xfrm>
        </p:grpSpPr>
        <p:sp>
          <p:nvSpPr>
            <p:cNvPr id="56" name="TextBox 56"/>
            <p:cNvSpPr txBox="1"/>
            <p:nvPr/>
          </p:nvSpPr>
          <p:spPr>
            <a:xfrm>
              <a:off x="0" y="671142"/>
              <a:ext cx="3617907" cy="899808"/>
            </a:xfrm>
            <a:prstGeom prst="rect">
              <a:avLst/>
            </a:prstGeom>
          </p:spPr>
          <p:txBody>
            <a:bodyPr lIns="0" tIns="0" rIns="0" bIns="0" rtlCol="0" anchor="t">
              <a:spAutoFit/>
            </a:bodyPr>
            <a:lstStyle/>
            <a:p>
              <a:pPr>
                <a:lnSpc>
                  <a:spcPts val="2795"/>
                </a:lnSpc>
              </a:pPr>
              <a:r>
                <a:rPr lang="en-US" sz="1863" spc="93">
                  <a:solidFill>
                    <a:srgbClr val="191919"/>
                  </a:solidFill>
                  <a:latin typeface="Aileron Regular"/>
                </a:rPr>
                <a:t>Environnement de développement IDE</a:t>
              </a:r>
            </a:p>
          </p:txBody>
        </p:sp>
        <p:sp>
          <p:nvSpPr>
            <p:cNvPr id="57" name="TextBox 57"/>
            <p:cNvSpPr txBox="1"/>
            <p:nvPr/>
          </p:nvSpPr>
          <p:spPr>
            <a:xfrm>
              <a:off x="0" y="-28575"/>
              <a:ext cx="3617907" cy="522775"/>
            </a:xfrm>
            <a:prstGeom prst="rect">
              <a:avLst/>
            </a:prstGeom>
          </p:spPr>
          <p:txBody>
            <a:bodyPr lIns="0" tIns="0" rIns="0" bIns="0" rtlCol="0" anchor="t">
              <a:spAutoFit/>
            </a:bodyPr>
            <a:lstStyle/>
            <a:p>
              <a:pPr marL="0" lvl="0" indent="0">
                <a:lnSpc>
                  <a:spcPts val="3163"/>
                </a:lnSpc>
                <a:spcBef>
                  <a:spcPct val="0"/>
                </a:spcBef>
              </a:pPr>
              <a:r>
                <a:rPr lang="en-US" sz="2452" spc="95">
                  <a:solidFill>
                    <a:srgbClr val="191919"/>
                  </a:solidFill>
                  <a:latin typeface="Aileron Regular Bold"/>
                </a:rPr>
                <a:t>Eclipse</a:t>
              </a:r>
            </a:p>
          </p:txBody>
        </p:sp>
      </p:grpSp>
      <p:grpSp>
        <p:nvGrpSpPr>
          <p:cNvPr id="58" name="Group 58"/>
          <p:cNvGrpSpPr/>
          <p:nvPr/>
        </p:nvGrpSpPr>
        <p:grpSpPr>
          <a:xfrm>
            <a:off x="832495" y="4579174"/>
            <a:ext cx="3433799" cy="1245491"/>
            <a:chOff x="0" y="0"/>
            <a:chExt cx="4578398" cy="1660654"/>
          </a:xfrm>
        </p:grpSpPr>
        <p:sp>
          <p:nvSpPr>
            <p:cNvPr id="59" name="TextBox 59"/>
            <p:cNvSpPr txBox="1"/>
            <p:nvPr/>
          </p:nvSpPr>
          <p:spPr>
            <a:xfrm>
              <a:off x="0" y="652092"/>
              <a:ext cx="4578398" cy="1008562"/>
            </a:xfrm>
            <a:prstGeom prst="rect">
              <a:avLst/>
            </a:prstGeom>
          </p:spPr>
          <p:txBody>
            <a:bodyPr lIns="0" tIns="0" rIns="0" bIns="0" rtlCol="0" anchor="t">
              <a:spAutoFit/>
            </a:bodyPr>
            <a:lstStyle/>
            <a:p>
              <a:pPr algn="r">
                <a:lnSpc>
                  <a:spcPts val="3090"/>
                </a:lnSpc>
              </a:pPr>
              <a:r>
                <a:rPr lang="en-US" sz="2060" spc="103">
                  <a:solidFill>
                    <a:srgbClr val="191919"/>
                  </a:solidFill>
                  <a:latin typeface="Aileron Regular"/>
                </a:rPr>
                <a:t>Plateforme logicielle libre en JavaScript orientée</a:t>
              </a:r>
            </a:p>
          </p:txBody>
        </p:sp>
        <p:sp>
          <p:nvSpPr>
            <p:cNvPr id="60" name="TextBox 60"/>
            <p:cNvSpPr txBox="1"/>
            <p:nvPr/>
          </p:nvSpPr>
          <p:spPr>
            <a:xfrm>
              <a:off x="0" y="-28575"/>
              <a:ext cx="4578398"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NodeJs</a:t>
              </a:r>
            </a:p>
          </p:txBody>
        </p:sp>
      </p:grpSp>
      <p:grpSp>
        <p:nvGrpSpPr>
          <p:cNvPr id="61" name="Group 61"/>
          <p:cNvGrpSpPr/>
          <p:nvPr/>
        </p:nvGrpSpPr>
        <p:grpSpPr>
          <a:xfrm>
            <a:off x="832495" y="6585314"/>
            <a:ext cx="3772806" cy="1178213"/>
            <a:chOff x="0" y="0"/>
            <a:chExt cx="5030407" cy="1570951"/>
          </a:xfrm>
        </p:grpSpPr>
        <p:sp>
          <p:nvSpPr>
            <p:cNvPr id="62" name="TextBox 62"/>
            <p:cNvSpPr txBox="1"/>
            <p:nvPr/>
          </p:nvSpPr>
          <p:spPr>
            <a:xfrm>
              <a:off x="0" y="671142"/>
              <a:ext cx="5030407" cy="899808"/>
            </a:xfrm>
            <a:prstGeom prst="rect">
              <a:avLst/>
            </a:prstGeom>
          </p:spPr>
          <p:txBody>
            <a:bodyPr lIns="0" tIns="0" rIns="0" bIns="0" rtlCol="0" anchor="t">
              <a:spAutoFit/>
            </a:bodyPr>
            <a:lstStyle/>
            <a:p>
              <a:pPr algn="r">
                <a:lnSpc>
                  <a:spcPts val="2795"/>
                </a:lnSpc>
              </a:pPr>
              <a:r>
                <a:rPr lang="en-US" sz="1863" spc="93">
                  <a:solidFill>
                    <a:srgbClr val="191919"/>
                  </a:solidFill>
                  <a:latin typeface="Aileron Regular"/>
                </a:rPr>
                <a:t>Framework de test informatique développé en Java</a:t>
              </a:r>
            </a:p>
          </p:txBody>
        </p:sp>
        <p:sp>
          <p:nvSpPr>
            <p:cNvPr id="63" name="TextBox 63"/>
            <p:cNvSpPr txBox="1"/>
            <p:nvPr/>
          </p:nvSpPr>
          <p:spPr>
            <a:xfrm>
              <a:off x="0" y="-28575"/>
              <a:ext cx="5030407"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Selenium</a:t>
              </a:r>
            </a:p>
          </p:txBody>
        </p:sp>
      </p:grpSp>
      <p:grpSp>
        <p:nvGrpSpPr>
          <p:cNvPr id="64" name="Group 64"/>
          <p:cNvGrpSpPr/>
          <p:nvPr/>
        </p:nvGrpSpPr>
        <p:grpSpPr>
          <a:xfrm>
            <a:off x="1020695" y="8167705"/>
            <a:ext cx="4860226" cy="1245491"/>
            <a:chOff x="0" y="0"/>
            <a:chExt cx="6480301" cy="1660654"/>
          </a:xfrm>
        </p:grpSpPr>
        <p:sp>
          <p:nvSpPr>
            <p:cNvPr id="65" name="TextBox 65"/>
            <p:cNvSpPr txBox="1"/>
            <p:nvPr/>
          </p:nvSpPr>
          <p:spPr>
            <a:xfrm>
              <a:off x="0" y="652092"/>
              <a:ext cx="6480301" cy="1008562"/>
            </a:xfrm>
            <a:prstGeom prst="rect">
              <a:avLst/>
            </a:prstGeom>
          </p:spPr>
          <p:txBody>
            <a:bodyPr lIns="0" tIns="0" rIns="0" bIns="0" rtlCol="0" anchor="t">
              <a:spAutoFit/>
            </a:bodyPr>
            <a:lstStyle/>
            <a:p>
              <a:pPr algn="r">
                <a:lnSpc>
                  <a:spcPts val="3090"/>
                </a:lnSpc>
              </a:pPr>
              <a:r>
                <a:rPr lang="en-US" sz="2060" spc="103">
                  <a:solidFill>
                    <a:srgbClr val="191919"/>
                  </a:solidFill>
                  <a:latin typeface="Aileron Regular"/>
                </a:rPr>
                <a:t>Plateforme de collaboration pour développement d'API</a:t>
              </a:r>
            </a:p>
          </p:txBody>
        </p:sp>
        <p:sp>
          <p:nvSpPr>
            <p:cNvPr id="66" name="TextBox 66"/>
            <p:cNvSpPr txBox="1"/>
            <p:nvPr/>
          </p:nvSpPr>
          <p:spPr>
            <a:xfrm>
              <a:off x="0" y="-28575"/>
              <a:ext cx="6480301" cy="522775"/>
            </a:xfrm>
            <a:prstGeom prst="rect">
              <a:avLst/>
            </a:prstGeom>
          </p:spPr>
          <p:txBody>
            <a:bodyPr lIns="0" tIns="0" rIns="0" bIns="0" rtlCol="0" anchor="t">
              <a:spAutoFit/>
            </a:bodyPr>
            <a:lstStyle/>
            <a:p>
              <a:pPr marL="0" lvl="0" indent="0" algn="r">
                <a:lnSpc>
                  <a:spcPts val="3163"/>
                </a:lnSpc>
                <a:spcBef>
                  <a:spcPct val="0"/>
                </a:spcBef>
              </a:pPr>
              <a:r>
                <a:rPr lang="en-US" sz="2452" spc="95">
                  <a:solidFill>
                    <a:srgbClr val="191919"/>
                  </a:solidFill>
                  <a:latin typeface="Aileron Regular Bold"/>
                </a:rPr>
                <a:t>Postman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968750"/>
            <a:ext cx="5100764" cy="1842643"/>
          </a:xfrm>
          <a:prstGeom prst="rect">
            <a:avLst/>
          </a:prstGeom>
        </p:spPr>
        <p:txBody>
          <a:bodyPr lIns="0" tIns="0" rIns="0" bIns="0" rtlCol="0" anchor="t">
            <a:spAutoFit/>
          </a:bodyPr>
          <a:lstStyle/>
          <a:p>
            <a:pPr marL="0" lvl="0" indent="0">
              <a:lnSpc>
                <a:spcPts val="7336"/>
              </a:lnSpc>
              <a:spcBef>
                <a:spcPct val="0"/>
              </a:spcBef>
            </a:pPr>
            <a:r>
              <a:rPr lang="en-US" sz="5600" spc="168">
                <a:solidFill>
                  <a:srgbClr val="191919"/>
                </a:solidFill>
                <a:latin typeface="Aileron Heavy"/>
              </a:rPr>
              <a:t>Plan de la présentation</a:t>
            </a:r>
          </a:p>
        </p:txBody>
      </p:sp>
      <p:grpSp>
        <p:nvGrpSpPr>
          <p:cNvPr id="3" name="Group 3"/>
          <p:cNvGrpSpPr/>
          <p:nvPr/>
        </p:nvGrpSpPr>
        <p:grpSpPr>
          <a:xfrm rot="-8100000">
            <a:off x="10685819" y="1403878"/>
            <a:ext cx="1164053" cy="1162190"/>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sp>
        <p:nvSpPr>
          <p:cNvPr id="5" name="AutoShape 5"/>
          <p:cNvSpPr/>
          <p:nvPr/>
        </p:nvSpPr>
        <p:spPr>
          <a:xfrm>
            <a:off x="6494574" y="1162522"/>
            <a:ext cx="10764726" cy="1644902"/>
          </a:xfrm>
          <a:prstGeom prst="rect">
            <a:avLst/>
          </a:prstGeom>
          <a:solidFill>
            <a:srgbClr val="9AC026">
              <a:alpha val="29803"/>
            </a:srgbClr>
          </a:solidFill>
        </p:spPr>
      </p:sp>
      <p:sp>
        <p:nvSpPr>
          <p:cNvPr id="6" name="TextBox 6"/>
          <p:cNvSpPr txBox="1"/>
          <p:nvPr/>
        </p:nvSpPr>
        <p:spPr>
          <a:xfrm>
            <a:off x="12642942" y="1575398"/>
            <a:ext cx="4142724" cy="75247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présentation de l'entreprise et du sujet </a:t>
            </a:r>
          </a:p>
        </p:txBody>
      </p:sp>
      <p:sp>
        <p:nvSpPr>
          <p:cNvPr id="7" name="AutoShape 7"/>
          <p:cNvSpPr/>
          <p:nvPr/>
        </p:nvSpPr>
        <p:spPr>
          <a:xfrm>
            <a:off x="6494574" y="1162522"/>
            <a:ext cx="4777276" cy="1644902"/>
          </a:xfrm>
          <a:prstGeom prst="rect">
            <a:avLst/>
          </a:prstGeom>
          <a:solidFill>
            <a:srgbClr val="9AC026"/>
          </a:solidFill>
        </p:spPr>
      </p:sp>
      <p:sp>
        <p:nvSpPr>
          <p:cNvPr id="8" name="TextBox 8"/>
          <p:cNvSpPr txBox="1"/>
          <p:nvPr/>
        </p:nvSpPr>
        <p:spPr>
          <a:xfrm>
            <a:off x="8031972" y="1545807"/>
            <a:ext cx="3844965"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CONTEXTE GÉNÉRAL DU PROJET</a:t>
            </a:r>
          </a:p>
        </p:txBody>
      </p:sp>
      <p:sp>
        <p:nvSpPr>
          <p:cNvPr id="9" name="AutoShape 9"/>
          <p:cNvSpPr/>
          <p:nvPr/>
        </p:nvSpPr>
        <p:spPr>
          <a:xfrm>
            <a:off x="6494574" y="2835763"/>
            <a:ext cx="10764726" cy="1644902"/>
          </a:xfrm>
          <a:prstGeom prst="rect">
            <a:avLst/>
          </a:prstGeom>
          <a:solidFill>
            <a:srgbClr val="80A600">
              <a:alpha val="29803"/>
            </a:srgbClr>
          </a:solidFill>
        </p:spPr>
      </p:sp>
      <p:sp>
        <p:nvSpPr>
          <p:cNvPr id="10" name="TextBox 10"/>
          <p:cNvSpPr txBox="1"/>
          <p:nvPr/>
        </p:nvSpPr>
        <p:spPr>
          <a:xfrm>
            <a:off x="12642942" y="3258165"/>
            <a:ext cx="4142724" cy="73342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Review literature related</a:t>
            </a:r>
          </a:p>
          <a:p>
            <a:pPr>
              <a:lnSpc>
                <a:spcPts val="3000"/>
              </a:lnSpc>
            </a:pPr>
            <a:r>
              <a:rPr lang="en-US" sz="2000" spc="100">
                <a:solidFill>
                  <a:srgbClr val="191919"/>
                </a:solidFill>
                <a:latin typeface="Aileron Regular"/>
              </a:rPr>
              <a:t>to your topic.</a:t>
            </a:r>
          </a:p>
        </p:txBody>
      </p:sp>
      <p:sp>
        <p:nvSpPr>
          <p:cNvPr id="11" name="AutoShape 11"/>
          <p:cNvSpPr/>
          <p:nvPr/>
        </p:nvSpPr>
        <p:spPr>
          <a:xfrm>
            <a:off x="6494574" y="2835763"/>
            <a:ext cx="4777276" cy="1644902"/>
          </a:xfrm>
          <a:prstGeom prst="rect">
            <a:avLst/>
          </a:prstGeom>
          <a:solidFill>
            <a:srgbClr val="80A600"/>
          </a:solidFill>
        </p:spPr>
      </p:sp>
      <p:grpSp>
        <p:nvGrpSpPr>
          <p:cNvPr id="12" name="Group 12"/>
          <p:cNvGrpSpPr/>
          <p:nvPr/>
        </p:nvGrpSpPr>
        <p:grpSpPr>
          <a:xfrm rot="-8100000">
            <a:off x="10685819" y="3077119"/>
            <a:ext cx="1164053" cy="1162190"/>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0A600"/>
            </a:solidFill>
          </p:spPr>
        </p:sp>
      </p:grpSp>
      <p:sp>
        <p:nvSpPr>
          <p:cNvPr id="14" name="AutoShape 14"/>
          <p:cNvSpPr/>
          <p:nvPr/>
        </p:nvSpPr>
        <p:spPr>
          <a:xfrm>
            <a:off x="6494574" y="4509005"/>
            <a:ext cx="10764726" cy="1644902"/>
          </a:xfrm>
          <a:prstGeom prst="rect">
            <a:avLst/>
          </a:prstGeom>
          <a:solidFill>
            <a:srgbClr val="9AC026">
              <a:alpha val="29803"/>
            </a:srgbClr>
          </a:solidFill>
        </p:spPr>
      </p:sp>
      <p:sp>
        <p:nvSpPr>
          <p:cNvPr id="15" name="TextBox 15"/>
          <p:cNvSpPr txBox="1"/>
          <p:nvPr/>
        </p:nvSpPr>
        <p:spPr>
          <a:xfrm>
            <a:off x="12642942" y="4931406"/>
            <a:ext cx="4142724" cy="73342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Come up with an educated guess based on your research.</a:t>
            </a:r>
          </a:p>
        </p:txBody>
      </p:sp>
      <p:sp>
        <p:nvSpPr>
          <p:cNvPr id="16" name="AutoShape 16"/>
          <p:cNvSpPr/>
          <p:nvPr/>
        </p:nvSpPr>
        <p:spPr>
          <a:xfrm>
            <a:off x="6494574" y="4509005"/>
            <a:ext cx="4777276" cy="1644902"/>
          </a:xfrm>
          <a:prstGeom prst="rect">
            <a:avLst/>
          </a:prstGeom>
          <a:solidFill>
            <a:srgbClr val="9AC026"/>
          </a:solidFill>
        </p:spPr>
      </p:sp>
      <p:grpSp>
        <p:nvGrpSpPr>
          <p:cNvPr id="17" name="Group 17"/>
          <p:cNvGrpSpPr/>
          <p:nvPr/>
        </p:nvGrpSpPr>
        <p:grpSpPr>
          <a:xfrm rot="-8100000">
            <a:off x="10685819" y="4750361"/>
            <a:ext cx="1164053" cy="1162190"/>
            <a:chOff x="0" y="0"/>
            <a:chExt cx="6350000" cy="6339840"/>
          </a:xfrm>
        </p:grpSpPr>
        <p:sp>
          <p:nvSpPr>
            <p:cNvPr id="18" name="Freeform 1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sp>
        <p:nvSpPr>
          <p:cNvPr id="19" name="AutoShape 19"/>
          <p:cNvSpPr/>
          <p:nvPr/>
        </p:nvSpPr>
        <p:spPr>
          <a:xfrm>
            <a:off x="6494574" y="6182246"/>
            <a:ext cx="10764726" cy="1644902"/>
          </a:xfrm>
          <a:prstGeom prst="rect">
            <a:avLst/>
          </a:prstGeom>
          <a:solidFill>
            <a:srgbClr val="80A600">
              <a:alpha val="29803"/>
            </a:srgbClr>
          </a:solidFill>
        </p:spPr>
      </p:sp>
      <p:sp>
        <p:nvSpPr>
          <p:cNvPr id="20" name="TextBox 20"/>
          <p:cNvSpPr txBox="1"/>
          <p:nvPr/>
        </p:nvSpPr>
        <p:spPr>
          <a:xfrm>
            <a:off x="12642942" y="6604647"/>
            <a:ext cx="4142724" cy="73342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Read resources to support</a:t>
            </a:r>
          </a:p>
          <a:p>
            <a:pPr>
              <a:lnSpc>
                <a:spcPts val="3000"/>
              </a:lnSpc>
            </a:pPr>
            <a:r>
              <a:rPr lang="en-US" sz="2000" spc="100">
                <a:solidFill>
                  <a:srgbClr val="191919"/>
                </a:solidFill>
                <a:latin typeface="Aileron Regular"/>
              </a:rPr>
              <a:t>your hypothesis.</a:t>
            </a:r>
          </a:p>
        </p:txBody>
      </p:sp>
      <p:sp>
        <p:nvSpPr>
          <p:cNvPr id="21" name="AutoShape 21"/>
          <p:cNvSpPr/>
          <p:nvPr/>
        </p:nvSpPr>
        <p:spPr>
          <a:xfrm>
            <a:off x="6494574" y="6182246"/>
            <a:ext cx="4777276" cy="1644902"/>
          </a:xfrm>
          <a:prstGeom prst="rect">
            <a:avLst/>
          </a:prstGeom>
          <a:solidFill>
            <a:srgbClr val="80A600"/>
          </a:solidFill>
        </p:spPr>
      </p:sp>
      <p:grpSp>
        <p:nvGrpSpPr>
          <p:cNvPr id="22" name="Group 22"/>
          <p:cNvGrpSpPr/>
          <p:nvPr/>
        </p:nvGrpSpPr>
        <p:grpSpPr>
          <a:xfrm rot="-8100000">
            <a:off x="10685819" y="6423602"/>
            <a:ext cx="1164053" cy="1162190"/>
            <a:chOff x="0" y="0"/>
            <a:chExt cx="6350000" cy="6339840"/>
          </a:xfrm>
        </p:grpSpPr>
        <p:sp>
          <p:nvSpPr>
            <p:cNvPr id="23" name="Freeform 2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0A600"/>
            </a:solidFill>
          </p:spPr>
        </p:sp>
      </p:grpSp>
      <p:sp>
        <p:nvSpPr>
          <p:cNvPr id="24" name="AutoShape 24"/>
          <p:cNvSpPr/>
          <p:nvPr/>
        </p:nvSpPr>
        <p:spPr>
          <a:xfrm>
            <a:off x="6494574" y="7860575"/>
            <a:ext cx="10764726" cy="1644902"/>
          </a:xfrm>
          <a:prstGeom prst="rect">
            <a:avLst/>
          </a:prstGeom>
          <a:solidFill>
            <a:srgbClr val="9AC026">
              <a:alpha val="29803"/>
            </a:srgbClr>
          </a:solidFill>
        </p:spPr>
      </p:sp>
      <p:sp>
        <p:nvSpPr>
          <p:cNvPr id="25" name="TextBox 25"/>
          <p:cNvSpPr txBox="1"/>
          <p:nvPr/>
        </p:nvSpPr>
        <p:spPr>
          <a:xfrm>
            <a:off x="12642942" y="8282977"/>
            <a:ext cx="4142724" cy="733425"/>
          </a:xfrm>
          <a:prstGeom prst="rect">
            <a:avLst/>
          </a:prstGeom>
        </p:spPr>
        <p:txBody>
          <a:bodyPr lIns="0" tIns="0" rIns="0" bIns="0" rtlCol="0" anchor="t">
            <a:spAutoFit/>
          </a:bodyPr>
          <a:lstStyle/>
          <a:p>
            <a:pPr>
              <a:lnSpc>
                <a:spcPts val="3000"/>
              </a:lnSpc>
            </a:pPr>
            <a:r>
              <a:rPr lang="en-US" sz="2000" spc="100">
                <a:solidFill>
                  <a:srgbClr val="191919"/>
                </a:solidFill>
                <a:latin typeface="Aileron Regular"/>
              </a:rPr>
              <a:t>Interpret the results and</a:t>
            </a:r>
          </a:p>
          <a:p>
            <a:pPr>
              <a:lnSpc>
                <a:spcPts val="3000"/>
              </a:lnSpc>
            </a:pPr>
            <a:r>
              <a:rPr lang="en-US" sz="2000" spc="100">
                <a:solidFill>
                  <a:srgbClr val="191919"/>
                </a:solidFill>
                <a:latin typeface="Aileron Regular"/>
              </a:rPr>
              <a:t>write your conclusion.</a:t>
            </a:r>
          </a:p>
        </p:txBody>
      </p:sp>
      <p:sp>
        <p:nvSpPr>
          <p:cNvPr id="26" name="AutoShape 26"/>
          <p:cNvSpPr/>
          <p:nvPr/>
        </p:nvSpPr>
        <p:spPr>
          <a:xfrm>
            <a:off x="6494574" y="7860575"/>
            <a:ext cx="4777276" cy="1644902"/>
          </a:xfrm>
          <a:prstGeom prst="rect">
            <a:avLst/>
          </a:prstGeom>
          <a:solidFill>
            <a:srgbClr val="9AC026"/>
          </a:solidFill>
        </p:spPr>
      </p:sp>
      <p:grpSp>
        <p:nvGrpSpPr>
          <p:cNvPr id="27" name="Group 27"/>
          <p:cNvGrpSpPr/>
          <p:nvPr/>
        </p:nvGrpSpPr>
        <p:grpSpPr>
          <a:xfrm rot="-8100000">
            <a:off x="10685819" y="8101931"/>
            <a:ext cx="1164053" cy="1162190"/>
            <a:chOff x="0" y="0"/>
            <a:chExt cx="6350000" cy="6339840"/>
          </a:xfrm>
        </p:grpSpPr>
        <p:sp>
          <p:nvSpPr>
            <p:cNvPr id="28" name="Freeform 28"/>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9AC026"/>
            </a:solidFill>
          </p:spPr>
        </p:sp>
      </p:grpSp>
      <p:grpSp>
        <p:nvGrpSpPr>
          <p:cNvPr id="29" name="Group 29"/>
          <p:cNvGrpSpPr/>
          <p:nvPr/>
        </p:nvGrpSpPr>
        <p:grpSpPr>
          <a:xfrm>
            <a:off x="6920334" y="1215348"/>
            <a:ext cx="783092" cy="1539250"/>
            <a:chOff x="0" y="0"/>
            <a:chExt cx="1044123" cy="2052334"/>
          </a:xfrm>
        </p:grpSpPr>
        <p:pic>
          <p:nvPicPr>
            <p:cNvPr id="30" name="Picture 30"/>
            <p:cNvPicPr>
              <a:picLocks noChangeAspect="1"/>
            </p:cNvPicPr>
            <p:nvPr/>
          </p:nvPicPr>
          <p:blipFill>
            <a:blip r:embed="rId2"/>
            <a:srcRect l="24562" r="24562"/>
            <a:stretch>
              <a:fillRect/>
            </a:stretch>
          </p:blipFill>
          <p:spPr>
            <a:xfrm>
              <a:off x="0" y="0"/>
              <a:ext cx="1044123" cy="2052334"/>
            </a:xfrm>
            <a:prstGeom prst="rect">
              <a:avLst/>
            </a:prstGeom>
          </p:spPr>
        </p:pic>
        <p:sp>
          <p:nvSpPr>
            <p:cNvPr id="31" name="TextBox 31"/>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01</a:t>
              </a:r>
            </a:p>
          </p:txBody>
        </p:sp>
      </p:grpSp>
      <p:sp>
        <p:nvSpPr>
          <p:cNvPr id="32" name="TextBox 32"/>
          <p:cNvSpPr txBox="1"/>
          <p:nvPr/>
        </p:nvSpPr>
        <p:spPr>
          <a:xfrm>
            <a:off x="8031972" y="3160877"/>
            <a:ext cx="3235874"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ANALYSE ET CONCEPTION</a:t>
            </a:r>
          </a:p>
        </p:txBody>
      </p:sp>
      <p:grpSp>
        <p:nvGrpSpPr>
          <p:cNvPr id="33" name="Group 33"/>
          <p:cNvGrpSpPr/>
          <p:nvPr/>
        </p:nvGrpSpPr>
        <p:grpSpPr>
          <a:xfrm>
            <a:off x="6920334" y="2879954"/>
            <a:ext cx="783092" cy="1539250"/>
            <a:chOff x="0" y="0"/>
            <a:chExt cx="1044123" cy="2052334"/>
          </a:xfrm>
        </p:grpSpPr>
        <p:pic>
          <p:nvPicPr>
            <p:cNvPr id="34" name="Picture 34"/>
            <p:cNvPicPr>
              <a:picLocks noChangeAspect="1"/>
            </p:cNvPicPr>
            <p:nvPr/>
          </p:nvPicPr>
          <p:blipFill>
            <a:blip r:embed="rId2"/>
            <a:srcRect l="24562" r="24562"/>
            <a:stretch>
              <a:fillRect/>
            </a:stretch>
          </p:blipFill>
          <p:spPr>
            <a:xfrm>
              <a:off x="0" y="0"/>
              <a:ext cx="1044123" cy="2052334"/>
            </a:xfrm>
            <a:prstGeom prst="rect">
              <a:avLst/>
            </a:prstGeom>
          </p:spPr>
        </p:pic>
        <p:sp>
          <p:nvSpPr>
            <p:cNvPr id="35" name="TextBox 35"/>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0A600"/>
                  </a:solidFill>
                  <a:latin typeface="Aileron Heavy"/>
                </a:rPr>
                <a:t>02</a:t>
              </a:r>
            </a:p>
          </p:txBody>
        </p:sp>
      </p:grpSp>
      <p:sp>
        <p:nvSpPr>
          <p:cNvPr id="36" name="TextBox 36"/>
          <p:cNvSpPr txBox="1"/>
          <p:nvPr/>
        </p:nvSpPr>
        <p:spPr>
          <a:xfrm>
            <a:off x="8035977" y="4894834"/>
            <a:ext cx="3235874"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RÉALISATION ET MISE EN OEUVRE</a:t>
            </a:r>
          </a:p>
        </p:txBody>
      </p:sp>
      <p:grpSp>
        <p:nvGrpSpPr>
          <p:cNvPr id="37" name="Group 37"/>
          <p:cNvGrpSpPr/>
          <p:nvPr/>
        </p:nvGrpSpPr>
        <p:grpSpPr>
          <a:xfrm>
            <a:off x="6920334" y="4561831"/>
            <a:ext cx="783092" cy="1539250"/>
            <a:chOff x="0" y="0"/>
            <a:chExt cx="1044123" cy="2052334"/>
          </a:xfrm>
        </p:grpSpPr>
        <p:pic>
          <p:nvPicPr>
            <p:cNvPr id="38" name="Picture 38"/>
            <p:cNvPicPr>
              <a:picLocks noChangeAspect="1"/>
            </p:cNvPicPr>
            <p:nvPr/>
          </p:nvPicPr>
          <p:blipFill>
            <a:blip r:embed="rId2"/>
            <a:srcRect l="24562" r="24562"/>
            <a:stretch>
              <a:fillRect/>
            </a:stretch>
          </p:blipFill>
          <p:spPr>
            <a:xfrm>
              <a:off x="0" y="0"/>
              <a:ext cx="1044123" cy="2052334"/>
            </a:xfrm>
            <a:prstGeom prst="rect">
              <a:avLst/>
            </a:prstGeom>
          </p:spPr>
        </p:pic>
        <p:sp>
          <p:nvSpPr>
            <p:cNvPr id="39" name="TextBox 39"/>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03</a:t>
              </a:r>
            </a:p>
          </p:txBody>
        </p:sp>
      </p:grpSp>
      <p:sp>
        <p:nvSpPr>
          <p:cNvPr id="40" name="TextBox 40"/>
          <p:cNvSpPr txBox="1"/>
          <p:nvPr/>
        </p:nvSpPr>
        <p:spPr>
          <a:xfrm>
            <a:off x="8035977" y="6582245"/>
            <a:ext cx="3448289" cy="849757"/>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ileron Regular Bold"/>
              </a:rPr>
              <a:t>TÂCHES SUPPLÉMÉNTAIRES</a:t>
            </a:r>
          </a:p>
        </p:txBody>
      </p:sp>
      <p:grpSp>
        <p:nvGrpSpPr>
          <p:cNvPr id="41" name="Group 41"/>
          <p:cNvGrpSpPr/>
          <p:nvPr/>
        </p:nvGrpSpPr>
        <p:grpSpPr>
          <a:xfrm>
            <a:off x="6920334" y="6235072"/>
            <a:ext cx="783092" cy="1539250"/>
            <a:chOff x="0" y="0"/>
            <a:chExt cx="1044123" cy="2052334"/>
          </a:xfrm>
        </p:grpSpPr>
        <p:pic>
          <p:nvPicPr>
            <p:cNvPr id="42" name="Picture 42"/>
            <p:cNvPicPr>
              <a:picLocks noChangeAspect="1"/>
            </p:cNvPicPr>
            <p:nvPr/>
          </p:nvPicPr>
          <p:blipFill>
            <a:blip r:embed="rId2"/>
            <a:srcRect l="24562" r="24562"/>
            <a:stretch>
              <a:fillRect/>
            </a:stretch>
          </p:blipFill>
          <p:spPr>
            <a:xfrm>
              <a:off x="0" y="0"/>
              <a:ext cx="1044123" cy="2052334"/>
            </a:xfrm>
            <a:prstGeom prst="rect">
              <a:avLst/>
            </a:prstGeom>
          </p:spPr>
        </p:pic>
        <p:sp>
          <p:nvSpPr>
            <p:cNvPr id="43" name="TextBox 43"/>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0A600"/>
                  </a:solidFill>
                  <a:latin typeface="Aileron Heavy"/>
                </a:rPr>
                <a:t>04</a:t>
              </a:r>
            </a:p>
          </p:txBody>
        </p:sp>
      </p:grpSp>
      <p:sp>
        <p:nvSpPr>
          <p:cNvPr id="44" name="TextBox 44"/>
          <p:cNvSpPr txBox="1"/>
          <p:nvPr/>
        </p:nvSpPr>
        <p:spPr>
          <a:xfrm>
            <a:off x="8035977" y="8260574"/>
            <a:ext cx="3235874" cy="849757"/>
          </a:xfrm>
          <a:prstGeom prst="rect">
            <a:avLst/>
          </a:prstGeom>
        </p:spPr>
        <p:txBody>
          <a:bodyPr lIns="0" tIns="0" rIns="0" bIns="0" rtlCol="0" anchor="t">
            <a:spAutoFit/>
          </a:bodyPr>
          <a:lstStyle/>
          <a:p>
            <a:pPr marL="0" lvl="0" indent="0" algn="l">
              <a:lnSpc>
                <a:spcPts val="3354"/>
              </a:lnSpc>
              <a:spcBef>
                <a:spcPct val="0"/>
              </a:spcBef>
            </a:pPr>
            <a:r>
              <a:rPr lang="en-US" sz="2600" u="none" spc="101">
                <a:solidFill>
                  <a:srgbClr val="FFFFFF"/>
                </a:solidFill>
                <a:latin typeface="Aileron Regular Bold"/>
              </a:rPr>
              <a:t>CONCLUSION ET PERSPECTIVES</a:t>
            </a:r>
          </a:p>
        </p:txBody>
      </p:sp>
      <p:grpSp>
        <p:nvGrpSpPr>
          <p:cNvPr id="45" name="Group 45"/>
          <p:cNvGrpSpPr/>
          <p:nvPr/>
        </p:nvGrpSpPr>
        <p:grpSpPr>
          <a:xfrm>
            <a:off x="6920334" y="7913401"/>
            <a:ext cx="783092" cy="1539250"/>
            <a:chOff x="0" y="0"/>
            <a:chExt cx="1044123" cy="2052334"/>
          </a:xfrm>
        </p:grpSpPr>
        <p:pic>
          <p:nvPicPr>
            <p:cNvPr id="46" name="Picture 46"/>
            <p:cNvPicPr>
              <a:picLocks noChangeAspect="1"/>
            </p:cNvPicPr>
            <p:nvPr/>
          </p:nvPicPr>
          <p:blipFill>
            <a:blip r:embed="rId2"/>
            <a:srcRect l="24562" r="24562"/>
            <a:stretch>
              <a:fillRect/>
            </a:stretch>
          </p:blipFill>
          <p:spPr>
            <a:xfrm>
              <a:off x="0" y="0"/>
              <a:ext cx="1044123" cy="2052334"/>
            </a:xfrm>
            <a:prstGeom prst="rect">
              <a:avLst/>
            </a:prstGeom>
          </p:spPr>
        </p:pic>
        <p:sp>
          <p:nvSpPr>
            <p:cNvPr id="47" name="TextBox 47"/>
            <p:cNvSpPr txBox="1"/>
            <p:nvPr/>
          </p:nvSpPr>
          <p:spPr>
            <a:xfrm>
              <a:off x="135672" y="224670"/>
              <a:ext cx="772779" cy="15553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9AC026"/>
                  </a:solidFill>
                  <a:latin typeface="Aileron Heavy"/>
                </a:rPr>
                <a:t>05</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pic>
        <p:nvPicPr>
          <p:cNvPr id="4" name="Picture 4"/>
          <p:cNvPicPr>
            <a:picLocks noChangeAspect="1"/>
          </p:cNvPicPr>
          <p:nvPr/>
        </p:nvPicPr>
        <p:blipFill>
          <a:blip r:embed="rId2">
            <a:alphaModFix amt="52000"/>
          </a:blip>
          <a:srcRect/>
          <a:stretch>
            <a:fillRect/>
          </a:stretch>
        </p:blipFill>
        <p:spPr>
          <a:xfrm>
            <a:off x="7996569" y="1776920"/>
            <a:ext cx="283987" cy="464602"/>
          </a:xfrm>
          <a:prstGeom prst="rect">
            <a:avLst/>
          </a:prstGeom>
        </p:spPr>
      </p:pic>
      <p:sp>
        <p:nvSpPr>
          <p:cNvPr id="5" name="AutoShape 5"/>
          <p:cNvSpPr/>
          <p:nvPr/>
        </p:nvSpPr>
        <p:spPr>
          <a:xfrm>
            <a:off x="7315899" y="8092"/>
            <a:ext cx="3656202" cy="2587428"/>
          </a:xfrm>
          <a:prstGeom prst="rect">
            <a:avLst/>
          </a:prstGeom>
          <a:solidFill>
            <a:srgbClr val="9AC026"/>
          </a:solidFill>
        </p:spPr>
      </p:sp>
      <p:sp>
        <p:nvSpPr>
          <p:cNvPr id="6" name="AutoShape 6"/>
          <p:cNvSpPr/>
          <p:nvPr/>
        </p:nvSpPr>
        <p:spPr>
          <a:xfrm>
            <a:off x="10972101" y="0"/>
            <a:ext cx="3656202" cy="1301806"/>
          </a:xfrm>
          <a:prstGeom prst="rect">
            <a:avLst/>
          </a:prstGeom>
          <a:solidFill>
            <a:srgbClr val="9AC026">
              <a:alpha val="80784"/>
            </a:srgbClr>
          </a:solidFill>
        </p:spPr>
      </p:sp>
      <p:sp>
        <p:nvSpPr>
          <p:cNvPr id="7" name="AutoShape 7"/>
          <p:cNvSpPr/>
          <p:nvPr/>
        </p:nvSpPr>
        <p:spPr>
          <a:xfrm>
            <a:off x="14631798" y="0"/>
            <a:ext cx="3656202" cy="1301806"/>
          </a:xfrm>
          <a:prstGeom prst="rect">
            <a:avLst/>
          </a:prstGeom>
          <a:solidFill>
            <a:srgbClr val="9AC026">
              <a:alpha val="80000"/>
            </a:srgbClr>
          </a:solidFill>
        </p:spPr>
      </p:sp>
      <p:grpSp>
        <p:nvGrpSpPr>
          <p:cNvPr id="8" name="Group 8"/>
          <p:cNvGrpSpPr/>
          <p:nvPr/>
        </p:nvGrpSpPr>
        <p:grpSpPr>
          <a:xfrm rot="5400000">
            <a:off x="2938624" y="468439"/>
            <a:ext cx="1301806" cy="364929"/>
            <a:chOff x="0" y="0"/>
            <a:chExt cx="2038705" cy="571500"/>
          </a:xfrm>
        </p:grpSpPr>
        <p:sp>
          <p:nvSpPr>
            <p:cNvPr id="9" name="Freeform 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0" name="Group 10"/>
          <p:cNvGrpSpPr/>
          <p:nvPr/>
        </p:nvGrpSpPr>
        <p:grpSpPr>
          <a:xfrm rot="5400000">
            <a:off x="6636421" y="468439"/>
            <a:ext cx="1301806" cy="364929"/>
            <a:chOff x="0" y="0"/>
            <a:chExt cx="2038705" cy="571500"/>
          </a:xfrm>
        </p:grpSpPr>
        <p:sp>
          <p:nvSpPr>
            <p:cNvPr id="11" name="Freeform 1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2" name="Group 12"/>
          <p:cNvGrpSpPr/>
          <p:nvPr/>
        </p:nvGrpSpPr>
        <p:grpSpPr>
          <a:xfrm rot="5400000">
            <a:off x="10359298" y="458914"/>
            <a:ext cx="1301806" cy="364929"/>
            <a:chOff x="0" y="0"/>
            <a:chExt cx="2038705" cy="571500"/>
          </a:xfrm>
        </p:grpSpPr>
        <p:sp>
          <p:nvSpPr>
            <p:cNvPr id="13" name="Freeform 1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4" name="Group 14"/>
          <p:cNvGrpSpPr/>
          <p:nvPr/>
        </p:nvGrpSpPr>
        <p:grpSpPr>
          <a:xfrm rot="5400000">
            <a:off x="13977399" y="468439"/>
            <a:ext cx="1301806" cy="364929"/>
            <a:chOff x="0" y="0"/>
            <a:chExt cx="2038705" cy="571500"/>
          </a:xfrm>
        </p:grpSpPr>
        <p:sp>
          <p:nvSpPr>
            <p:cNvPr id="15" name="Freeform 1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6" name="Picture 16"/>
          <p:cNvPicPr>
            <a:picLocks noChangeAspect="1"/>
          </p:cNvPicPr>
          <p:nvPr/>
        </p:nvPicPr>
        <p:blipFill>
          <a:blip r:embed="rId3"/>
          <a:srcRect/>
          <a:stretch>
            <a:fillRect/>
          </a:stretch>
        </p:blipFill>
        <p:spPr>
          <a:xfrm>
            <a:off x="8601645" y="1368481"/>
            <a:ext cx="1084710" cy="1084710"/>
          </a:xfrm>
          <a:prstGeom prst="rect">
            <a:avLst/>
          </a:prstGeom>
        </p:spPr>
      </p:pic>
      <p:pic>
        <p:nvPicPr>
          <p:cNvPr id="17" name="Picture 17"/>
          <p:cNvPicPr>
            <a:picLocks noChangeAspect="1"/>
          </p:cNvPicPr>
          <p:nvPr/>
        </p:nvPicPr>
        <p:blipFill>
          <a:blip r:embed="rId2">
            <a:alphaModFix amt="52000"/>
          </a:blip>
          <a:srcRect/>
          <a:stretch>
            <a:fillRect/>
          </a:stretch>
        </p:blipFill>
        <p:spPr>
          <a:xfrm>
            <a:off x="690502" y="1678535"/>
            <a:ext cx="283987" cy="464602"/>
          </a:xfrm>
          <a:prstGeom prst="rect">
            <a:avLst/>
          </a:prstGeom>
        </p:spPr>
      </p:pic>
      <p:pic>
        <p:nvPicPr>
          <p:cNvPr id="18" name="Picture 18"/>
          <p:cNvPicPr>
            <a:picLocks noChangeAspect="1"/>
          </p:cNvPicPr>
          <p:nvPr/>
        </p:nvPicPr>
        <p:blipFill>
          <a:blip r:embed="rId4"/>
          <a:srcRect/>
          <a:stretch>
            <a:fillRect/>
          </a:stretch>
        </p:blipFill>
        <p:spPr>
          <a:xfrm>
            <a:off x="7060299" y="3884177"/>
            <a:ext cx="4114800" cy="4114800"/>
          </a:xfrm>
          <a:prstGeom prst="rect">
            <a:avLst/>
          </a:prstGeom>
        </p:spPr>
      </p:pic>
      <p:sp>
        <p:nvSpPr>
          <p:cNvPr id="19" name="TextBox 19"/>
          <p:cNvSpPr txBox="1"/>
          <p:nvPr/>
        </p:nvSpPr>
        <p:spPr>
          <a:xfrm>
            <a:off x="7519428" y="209957"/>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Réalisation et mise en oeuvre</a:t>
            </a:r>
          </a:p>
        </p:txBody>
      </p:sp>
      <p:sp>
        <p:nvSpPr>
          <p:cNvPr id="20" name="TextBox 20"/>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1" name="TextBox 21"/>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1268985" y="1576042"/>
            <a:ext cx="6046914"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Démonstration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sp>
        <p:nvSpPr>
          <p:cNvPr id="4" name="AutoShape 4"/>
          <p:cNvSpPr/>
          <p:nvPr/>
        </p:nvSpPr>
        <p:spPr>
          <a:xfrm>
            <a:off x="7315899" y="-9525"/>
            <a:ext cx="3656202" cy="1301806"/>
          </a:xfrm>
          <a:prstGeom prst="rect">
            <a:avLst/>
          </a:prstGeom>
          <a:solidFill>
            <a:srgbClr val="9AC026">
              <a:alpha val="80784"/>
            </a:srgbClr>
          </a:solidFill>
        </p:spPr>
      </p:sp>
      <p:sp>
        <p:nvSpPr>
          <p:cNvPr id="5" name="AutoShape 5"/>
          <p:cNvSpPr/>
          <p:nvPr/>
        </p:nvSpPr>
        <p:spPr>
          <a:xfrm>
            <a:off x="11010201" y="-9525"/>
            <a:ext cx="3656202" cy="2587428"/>
          </a:xfrm>
          <a:prstGeom prst="rect">
            <a:avLst/>
          </a:prstGeom>
          <a:solidFill>
            <a:srgbClr val="9AC026"/>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293862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36421"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40248" y="45891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403454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16" name="TextBox 16"/>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dirty="0" err="1">
                <a:solidFill>
                  <a:srgbClr val="F8F7F0"/>
                </a:solidFill>
                <a:latin typeface="Arimo"/>
              </a:rPr>
              <a:t>Contexte</a:t>
            </a:r>
            <a:r>
              <a:rPr lang="en-US" sz="2599" dirty="0">
                <a:solidFill>
                  <a:srgbClr val="F8F7F0"/>
                </a:solidFill>
                <a:latin typeface="Arimo"/>
              </a:rPr>
              <a:t> </a:t>
            </a:r>
            <a:r>
              <a:rPr lang="en-US" sz="2599" dirty="0" err="1">
                <a:solidFill>
                  <a:srgbClr val="F8F7F0"/>
                </a:solidFill>
                <a:latin typeface="Arimo"/>
              </a:rPr>
              <a:t>général</a:t>
            </a:r>
            <a:r>
              <a:rPr lang="en-US" sz="2599" dirty="0">
                <a:solidFill>
                  <a:srgbClr val="F8F7F0"/>
                </a:solidFill>
                <a:latin typeface="Arimo"/>
              </a:rPr>
              <a:t> du </a:t>
            </a:r>
            <a:r>
              <a:rPr lang="en-US" sz="2599" dirty="0" err="1">
                <a:solidFill>
                  <a:srgbClr val="F8F7F0"/>
                </a:solidFill>
                <a:latin typeface="Arimo"/>
              </a:rPr>
              <a:t>projet</a:t>
            </a:r>
            <a:endParaRPr lang="en-US" sz="2599" dirty="0">
              <a:solidFill>
                <a:srgbClr val="F8F7F0"/>
              </a:solidFill>
              <a:latin typeface="Arimo"/>
            </a:endParaRPr>
          </a:p>
        </p:txBody>
      </p:sp>
      <p:sp>
        <p:nvSpPr>
          <p:cNvPr id="17" name="TextBox 17"/>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18" name="TextBox 18"/>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19" name="TextBox 19"/>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0" name="TextBox 20"/>
          <p:cNvSpPr txBox="1"/>
          <p:nvPr/>
        </p:nvSpPr>
        <p:spPr>
          <a:xfrm>
            <a:off x="3608990" y="4305300"/>
            <a:ext cx="11125200" cy="2462213"/>
          </a:xfrm>
          <a:prstGeom prst="rect">
            <a:avLst/>
          </a:prstGeom>
        </p:spPr>
        <p:txBody>
          <a:bodyPr wrap="square" lIns="0" tIns="0" rIns="0" bIns="0" rtlCol="0" anchor="t">
            <a:spAutoFit/>
          </a:bodyPr>
          <a:lstStyle/>
          <a:p>
            <a:pPr algn="ctr"/>
            <a:r>
              <a:rPr lang="en-US" sz="8000" dirty="0" err="1">
                <a:solidFill>
                  <a:srgbClr val="286A6C"/>
                </a:solidFill>
                <a:latin typeface="Aileron Regular Bold"/>
              </a:rPr>
              <a:t>Projet</a:t>
            </a:r>
            <a:r>
              <a:rPr lang="en-US" sz="8000" dirty="0">
                <a:solidFill>
                  <a:srgbClr val="286A6C"/>
                </a:solidFill>
                <a:latin typeface="Aileron Regular Bold"/>
              </a:rPr>
              <a:t> </a:t>
            </a:r>
            <a:r>
              <a:rPr lang="en-US" sz="8000" dirty="0" err="1">
                <a:solidFill>
                  <a:srgbClr val="286A6C"/>
                </a:solidFill>
                <a:latin typeface="Aileron Regular Bold"/>
              </a:rPr>
              <a:t>écriture</a:t>
            </a:r>
            <a:r>
              <a:rPr lang="en-US" sz="8000" dirty="0">
                <a:solidFill>
                  <a:srgbClr val="286A6C"/>
                </a:solidFill>
                <a:latin typeface="Aileron Regular Bold"/>
              </a:rPr>
              <a:t> </a:t>
            </a:r>
            <a:r>
              <a:rPr lang="en-US" sz="8000" dirty="0" err="1">
                <a:solidFill>
                  <a:srgbClr val="286A6C"/>
                </a:solidFill>
                <a:latin typeface="Aileron Regular Bold"/>
              </a:rPr>
              <a:t>comptable</a:t>
            </a:r>
            <a:r>
              <a:rPr lang="en-US" sz="8000" dirty="0">
                <a:solidFill>
                  <a:srgbClr val="286A6C"/>
                </a:solidFill>
                <a:latin typeface="Aileron Regular Bold"/>
              </a:rPr>
              <a:t> sur Sage</a:t>
            </a:r>
          </a:p>
        </p:txBody>
      </p:sp>
      <p:pic>
        <p:nvPicPr>
          <p:cNvPr id="21" name="Picture 21"/>
          <p:cNvPicPr>
            <a:picLocks noChangeAspect="1"/>
          </p:cNvPicPr>
          <p:nvPr/>
        </p:nvPicPr>
        <p:blipFill>
          <a:blip r:embed="rId2"/>
          <a:srcRect/>
          <a:stretch>
            <a:fillRect/>
          </a:stretch>
        </p:blipFill>
        <p:spPr>
          <a:xfrm>
            <a:off x="12295946" y="1350864"/>
            <a:ext cx="1084710" cy="1084710"/>
          </a:xfrm>
          <a:prstGeom prst="rect">
            <a:avLst/>
          </a:prstGeom>
        </p:spPr>
      </p:pic>
      <p:sp>
        <p:nvSpPr>
          <p:cNvPr id="22" name="TextBox 22"/>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Ecriture Comptable sur Sage</a:t>
            </a:r>
          </a:p>
        </p:txBody>
      </p:sp>
      <p:sp>
        <p:nvSpPr>
          <p:cNvPr id="3" name="Text Placeholder 2"/>
          <p:cNvSpPr>
            <a:spLocks noGrp="1"/>
          </p:cNvSpPr>
          <p:nvPr>
            <p:ph type="body" sz="quarter" idx="14"/>
          </p:nvPr>
        </p:nvSpPr>
        <p:spPr/>
        <p:txBody>
          <a:bodyPr>
            <a:noAutofit/>
          </a:bodyPr>
          <a:lstStyle/>
          <a:p>
            <a:pPr>
              <a:buNone/>
            </a:pPr>
            <a:r>
              <a:rPr lang="fr-FR" sz="1671" dirty="0"/>
              <a:t>Cette activité consiste à réceptionner un relevé bancaire mensuel de plusieurs opérations bancaires du client afin d’automatiser le processus d’écriture comptable de tous ces types d'opérations via la plateforme Sage ERP X3. Dès finalisation, il envoie une communication au comptable pour l’informer que l’écriture a été faite et transmet un rapport.</a:t>
            </a:r>
          </a:p>
        </p:txBody>
      </p:sp>
      <p:sp>
        <p:nvSpPr>
          <p:cNvPr id="4" name="Text Placeholder 3"/>
          <p:cNvSpPr>
            <a:spLocks noGrp="1"/>
          </p:cNvSpPr>
          <p:nvPr>
            <p:ph type="body" sz="quarter" idx="15"/>
          </p:nvPr>
        </p:nvSpPr>
        <p:spPr/>
        <p:txBody>
          <a:bodyPr/>
          <a:lstStyle/>
          <a:p>
            <a:pPr>
              <a:buNone/>
            </a:pPr>
            <a:r>
              <a:rPr lang="fr-FR" sz="1193" dirty="0"/>
              <a:t>2 -3   Heures pour un exercice/Mois</a:t>
            </a:r>
          </a:p>
        </p:txBody>
      </p:sp>
      <p:sp>
        <p:nvSpPr>
          <p:cNvPr id="5" name="Text Placeholder 4"/>
          <p:cNvSpPr>
            <a:spLocks noGrp="1"/>
          </p:cNvSpPr>
          <p:nvPr>
            <p:ph type="body" sz="quarter" idx="19"/>
          </p:nvPr>
        </p:nvSpPr>
        <p:spPr/>
        <p:txBody>
          <a:bodyPr>
            <a:noAutofit/>
          </a:bodyPr>
          <a:lstStyle/>
          <a:p>
            <a:pPr marL="204611" indent="-204611"/>
            <a:r>
              <a:rPr lang="fr-FR" sz="1193" b="1"/>
              <a:t>Implication des métiers</a:t>
            </a:r>
            <a:r>
              <a:rPr lang="fr-FR" sz="1193"/>
              <a:t>: mobilisation forte des métiers</a:t>
            </a:r>
          </a:p>
          <a:p>
            <a:pPr marL="204611" indent="-204611"/>
            <a:r>
              <a:rPr lang="fr-FR" sz="1193" b="1"/>
              <a:t>Optimisation du processus </a:t>
            </a:r>
            <a:r>
              <a:rPr lang="fr-FR" sz="1193"/>
              <a:t>: automatiser le processus mensuel.</a:t>
            </a:r>
          </a:p>
          <a:p>
            <a:pPr marL="204611" indent="-204611"/>
            <a:r>
              <a:rPr lang="fr-FR" sz="1193" b="1"/>
              <a:t>Gestion de la capacité :</a:t>
            </a:r>
            <a:r>
              <a:rPr lang="fr-FR" sz="1193"/>
              <a:t> Meilleure gestion des volumes et exceptions</a:t>
            </a:r>
          </a:p>
          <a:p>
            <a:pPr marL="204611" indent="-204611"/>
            <a:r>
              <a:rPr lang="fr-FR" sz="1193" b="1"/>
              <a:t>Réutilisabilité : </a:t>
            </a:r>
            <a:r>
              <a:rPr lang="fr-FR" sz="1193"/>
              <a:t>processus automatisé réutilisable pour d’autres processus similaires.</a:t>
            </a:r>
          </a:p>
        </p:txBody>
      </p:sp>
      <p:sp>
        <p:nvSpPr>
          <p:cNvPr id="7" name="Text Placeholder 6"/>
          <p:cNvSpPr>
            <a:spLocks noGrp="1"/>
          </p:cNvSpPr>
          <p:nvPr>
            <p:ph type="body" sz="quarter" idx="20"/>
          </p:nvPr>
        </p:nvSpPr>
        <p:spPr/>
        <p:txBody>
          <a:bodyPr/>
          <a:lstStyle/>
          <a:p>
            <a:pPr>
              <a:buNone/>
            </a:pPr>
            <a:r>
              <a:rPr lang="fr-FR" sz="1193" dirty="0"/>
              <a:t>2 heures / sans </a:t>
            </a:r>
            <a:r>
              <a:rPr lang="fr-FR" sz="1193" dirty="0" err="1"/>
              <a:t>asssitance</a:t>
            </a:r>
            <a:endParaRPr lang="fr-FR" sz="1193" dirty="0"/>
          </a:p>
        </p:txBody>
      </p:sp>
      <p:sp>
        <p:nvSpPr>
          <p:cNvPr id="8" name="Text Placeholder 7"/>
          <p:cNvSpPr>
            <a:spLocks noGrp="1"/>
          </p:cNvSpPr>
          <p:nvPr>
            <p:ph type="body" sz="quarter" idx="21"/>
          </p:nvPr>
        </p:nvSpPr>
        <p:spPr/>
        <p:txBody>
          <a:bodyPr vert="horz" wrap="none" lIns="0" tIns="106080" rIns="0" bIns="106080" rtlCol="0" anchor="ctr" anchorCtr="0">
            <a:noAutofit/>
          </a:bodyPr>
          <a:lstStyle/>
          <a:p>
            <a:pPr>
              <a:buNone/>
            </a:pPr>
            <a:r>
              <a:rPr lang="fr-FR" sz="1193" dirty="0"/>
              <a:t>    0,03 ETP</a:t>
            </a:r>
          </a:p>
        </p:txBody>
      </p:sp>
      <p:graphicFrame>
        <p:nvGraphicFramePr>
          <p:cNvPr id="9" name="Table 8"/>
          <p:cNvGraphicFramePr>
            <a:graphicFrameLocks noGrp="1"/>
          </p:cNvGraphicFramePr>
          <p:nvPr/>
        </p:nvGraphicFramePr>
        <p:xfrm>
          <a:off x="2031285" y="4965468"/>
          <a:ext cx="10393569" cy="526307"/>
        </p:xfrm>
        <a:graphic>
          <a:graphicData uri="http://schemas.openxmlformats.org/drawingml/2006/table">
            <a:tbl>
              <a:tblPr firstRow="1" bandRow="1">
                <a:tableStyleId>{2D5ABB26-0587-4C30-8999-92F81FD0307C}</a:tableStyleId>
              </a:tblPr>
              <a:tblGrid>
                <a:gridCol w="1500061">
                  <a:extLst>
                    <a:ext uri="{9D8B030D-6E8A-4147-A177-3AD203B41FA5}">
                      <a16:colId xmlns:a16="http://schemas.microsoft.com/office/drawing/2014/main" val="20000"/>
                    </a:ext>
                  </a:extLst>
                </a:gridCol>
                <a:gridCol w="120477">
                  <a:extLst>
                    <a:ext uri="{9D8B030D-6E8A-4147-A177-3AD203B41FA5}">
                      <a16:colId xmlns:a16="http://schemas.microsoft.com/office/drawing/2014/main" val="20001"/>
                    </a:ext>
                  </a:extLst>
                </a:gridCol>
                <a:gridCol w="1661627">
                  <a:extLst>
                    <a:ext uri="{9D8B030D-6E8A-4147-A177-3AD203B41FA5}">
                      <a16:colId xmlns:a16="http://schemas.microsoft.com/office/drawing/2014/main" val="20002"/>
                    </a:ext>
                  </a:extLst>
                </a:gridCol>
                <a:gridCol w="277790">
                  <a:extLst>
                    <a:ext uri="{9D8B030D-6E8A-4147-A177-3AD203B41FA5}">
                      <a16:colId xmlns:a16="http://schemas.microsoft.com/office/drawing/2014/main" val="20003"/>
                    </a:ext>
                  </a:extLst>
                </a:gridCol>
                <a:gridCol w="1500061">
                  <a:extLst>
                    <a:ext uri="{9D8B030D-6E8A-4147-A177-3AD203B41FA5}">
                      <a16:colId xmlns:a16="http://schemas.microsoft.com/office/drawing/2014/main" val="20004"/>
                    </a:ext>
                  </a:extLst>
                </a:gridCol>
                <a:gridCol w="163463">
                  <a:extLst>
                    <a:ext uri="{9D8B030D-6E8A-4147-A177-3AD203B41FA5}">
                      <a16:colId xmlns:a16="http://schemas.microsoft.com/office/drawing/2014/main" val="20005"/>
                    </a:ext>
                  </a:extLst>
                </a:gridCol>
                <a:gridCol w="1614388">
                  <a:extLst>
                    <a:ext uri="{9D8B030D-6E8A-4147-A177-3AD203B41FA5}">
                      <a16:colId xmlns:a16="http://schemas.microsoft.com/office/drawing/2014/main" val="20006"/>
                    </a:ext>
                  </a:extLst>
                </a:gridCol>
                <a:gridCol w="277790">
                  <a:extLst>
                    <a:ext uri="{9D8B030D-6E8A-4147-A177-3AD203B41FA5}">
                      <a16:colId xmlns:a16="http://schemas.microsoft.com/office/drawing/2014/main" val="20007"/>
                    </a:ext>
                  </a:extLst>
                </a:gridCol>
                <a:gridCol w="1500061">
                  <a:extLst>
                    <a:ext uri="{9D8B030D-6E8A-4147-A177-3AD203B41FA5}">
                      <a16:colId xmlns:a16="http://schemas.microsoft.com/office/drawing/2014/main" val="20008"/>
                    </a:ext>
                  </a:extLst>
                </a:gridCol>
                <a:gridCol w="277790">
                  <a:extLst>
                    <a:ext uri="{9D8B030D-6E8A-4147-A177-3AD203B41FA5}">
                      <a16:colId xmlns:a16="http://schemas.microsoft.com/office/drawing/2014/main" val="20009"/>
                    </a:ext>
                  </a:extLst>
                </a:gridCol>
                <a:gridCol w="1500061">
                  <a:extLst>
                    <a:ext uri="{9D8B030D-6E8A-4147-A177-3AD203B41FA5}">
                      <a16:colId xmlns:a16="http://schemas.microsoft.com/office/drawing/2014/main" val="20010"/>
                    </a:ext>
                  </a:extLst>
                </a:gridCol>
              </a:tblGrid>
              <a:tr h="526307">
                <a:tc>
                  <a:txBody>
                    <a:bodyPr/>
                    <a:lstStyle/>
                    <a:p>
                      <a:pPr algn="ctr"/>
                      <a:r>
                        <a:rPr lang="fr-FR" sz="1400" i="0">
                          <a:solidFill>
                            <a:schemeClr val="accent1"/>
                          </a:solidFill>
                          <a:sym typeface="Wingdings" panose="05000000000000000000" pitchFamily="2" charset="2"/>
                        </a:rPr>
                        <a:t></a:t>
                      </a:r>
                      <a:r>
                        <a:rPr lang="fr-FR" sz="1400" i="0">
                          <a:solidFill>
                            <a:schemeClr val="accent1">
                              <a:lumMod val="40000"/>
                              <a:lumOff val="60000"/>
                            </a:schemeClr>
                          </a:solidFill>
                          <a:sym typeface="Wingdings" panose="05000000000000000000" pitchFamily="2" charset="2"/>
                        </a:rPr>
                        <a:t></a:t>
                      </a:r>
                      <a:endParaRPr lang="fr-FR" sz="1400" i="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r>
                        <a:rPr lang="fr-FR" sz="1200" i="0" dirty="0">
                          <a:solidFill>
                            <a:schemeClr val="tx1">
                              <a:lumMod val="50000"/>
                              <a:lumOff val="50000"/>
                            </a:schemeClr>
                          </a:solidFill>
                          <a:sym typeface="Wingdings" panose="05000000000000000000" pitchFamily="2" charset="2"/>
                        </a:rPr>
                        <a:t> </a:t>
                      </a:r>
                      <a:endParaRPr lang="fr-FR" sz="1200" i="1" dirty="0">
                        <a:solidFill>
                          <a:schemeClr val="accent1">
                            <a:lumMod val="40000"/>
                            <a:lumOff val="60000"/>
                          </a:schemeClr>
                        </a:solidFill>
                        <a:sym typeface="Wingdings" panose="05000000000000000000" pitchFamily="2" charset="2"/>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a:solidFill>
                            <a:schemeClr val="accent1"/>
                          </a:solidFill>
                          <a:sym typeface="Wingdings" panose="05000000000000000000" pitchFamily="2" charset="2"/>
                        </a:rPr>
                        <a:t></a:t>
                      </a:r>
                      <a:r>
                        <a:rPr lang="fr-FR" sz="1200" i="0">
                          <a:solidFill>
                            <a:schemeClr val="tx1">
                              <a:lumMod val="50000"/>
                              <a:lumOff val="50000"/>
                            </a:schemeClr>
                          </a:solidFill>
                          <a:sym typeface="Wingdings" panose="05000000000000000000" pitchFamily="2" charset="2"/>
                        </a:rPr>
                        <a:t> </a:t>
                      </a:r>
                      <a:endParaRPr lang="fr-FR" sz="1200" i="0">
                        <a:solidFill>
                          <a:schemeClr val="tx1">
                            <a:lumMod val="50000"/>
                            <a:lumOff val="50000"/>
                          </a:schemeClr>
                        </a:solidFill>
                      </a:endParaRPr>
                    </a:p>
                    <a:p>
                      <a:pPr algn="ctr"/>
                      <a:r>
                        <a:rPr lang="fr-FR" sz="1200" i="0">
                          <a:solidFill>
                            <a:schemeClr val="tx1">
                              <a:lumMod val="50000"/>
                              <a:lumOff val="50000"/>
                            </a:schemeClr>
                          </a:solidFill>
                          <a:sym typeface="Wingdings" panose="05000000000000000000" pitchFamily="2" charset="2"/>
                        </a:rPr>
                        <a:t> </a:t>
                      </a: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a:solidFill>
                            <a:schemeClr val="accent1"/>
                          </a:solidFill>
                          <a:sym typeface="Wingdings" panose="05000000000000000000" pitchFamily="2" charset="2"/>
                        </a:rPr>
                        <a:t></a:t>
                      </a:r>
                      <a:r>
                        <a:rPr lang="fr-FR" sz="1200" i="0">
                          <a:solidFill>
                            <a:schemeClr val="tx1">
                              <a:lumMod val="50000"/>
                              <a:lumOff val="50000"/>
                            </a:schemeClr>
                          </a:solidFill>
                          <a:sym typeface="Wingdings" panose="05000000000000000000" pitchFamily="2" charset="2"/>
                        </a:rPr>
                        <a:t> </a:t>
                      </a:r>
                      <a:endParaRPr lang="fr-FR" sz="1200" i="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fr-FR" sz="1200" i="0">
                          <a:solidFill>
                            <a:schemeClr val="accent1"/>
                          </a:solidFill>
                          <a:sym typeface="Wingdings" panose="05000000000000000000" pitchFamily="2" charset="2"/>
                        </a:rPr>
                        <a:t></a:t>
                      </a:r>
                      <a:r>
                        <a:rPr lang="fr-FR" sz="1200" i="0" kern="1200">
                          <a:solidFill>
                            <a:schemeClr val="accent1"/>
                          </a:solidFill>
                          <a:latin typeface="+mn-lt"/>
                          <a:ea typeface="+mn-ea"/>
                          <a:cs typeface="+mn-cs"/>
                          <a:sym typeface="Wingdings" panose="05000000000000000000" pitchFamily="2" charset="2"/>
                        </a:rPr>
                        <a:t></a:t>
                      </a:r>
                      <a:r>
                        <a:rPr lang="fr-FR" sz="1200" i="0" kern="1200">
                          <a:solidFill>
                            <a:schemeClr val="accent1">
                              <a:lumMod val="40000"/>
                              <a:lumOff val="60000"/>
                            </a:schemeClr>
                          </a:solidFill>
                          <a:latin typeface="+mn-lt"/>
                          <a:ea typeface="+mn-ea"/>
                          <a:cs typeface="+mn-cs"/>
                          <a:sym typeface="Wingdings" panose="05000000000000000000" pitchFamily="2" charset="2"/>
                        </a:rPr>
                        <a:t></a:t>
                      </a: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fr-FR" sz="1200" i="1">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fr-FR" sz="1200" i="0" dirty="0">
                          <a:solidFill>
                            <a:schemeClr val="accent1"/>
                          </a:solidFill>
                          <a:sym typeface="Wingdings" panose="05000000000000000000" pitchFamily="2" charset="2"/>
                        </a:rPr>
                        <a:t></a:t>
                      </a:r>
                      <a:r>
                        <a:rPr lang="fr-FR" sz="1200" i="0" dirty="0">
                          <a:solidFill>
                            <a:schemeClr val="accent1">
                              <a:lumMod val="40000"/>
                              <a:lumOff val="60000"/>
                            </a:schemeClr>
                          </a:solidFill>
                          <a:sym typeface="Wingdings" panose="05000000000000000000" pitchFamily="2" charset="2"/>
                        </a:rPr>
                        <a:t></a:t>
                      </a:r>
                      <a:endParaRPr lang="fr-FR" sz="1200" i="0" dirty="0">
                        <a:solidFill>
                          <a:schemeClr val="accent1">
                            <a:lumMod val="40000"/>
                            <a:lumOff val="60000"/>
                          </a:schemeClr>
                        </a:solidFill>
                      </a:endParaRPr>
                    </a:p>
                    <a:p>
                      <a:pPr algn="ctr"/>
                      <a:endParaRPr lang="fr-FR" sz="1200" i="1" dirty="0">
                        <a:solidFill>
                          <a:schemeClr val="tx1">
                            <a:lumMod val="50000"/>
                            <a:lumOff val="50000"/>
                          </a:schemeClr>
                        </a:solidFill>
                      </a:endParaRPr>
                    </a:p>
                  </a:txBody>
                  <a:tcPr marL="42957" marR="42957" marT="42957" marB="42957">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bl>
          </a:graphicData>
        </a:graphic>
      </p:graphicFrame>
      <p:sp>
        <p:nvSpPr>
          <p:cNvPr id="10" name="Rectangle à coins arrondis 3"/>
          <p:cNvSpPr/>
          <p:nvPr/>
        </p:nvSpPr>
        <p:spPr>
          <a:xfrm>
            <a:off x="4524751" y="7087378"/>
            <a:ext cx="1213246" cy="7833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955" dirty="0">
                <a:solidFill>
                  <a:prstClr val="black"/>
                </a:solidFill>
                <a:latin typeface="Verdana"/>
              </a:rPr>
              <a:t>Générer un fichier Intermédiaire des données utiles pour la saisie.</a:t>
            </a:r>
          </a:p>
        </p:txBody>
      </p:sp>
      <p:sp>
        <p:nvSpPr>
          <p:cNvPr id="32" name="Rectangle à coins arrondis 3"/>
          <p:cNvSpPr/>
          <p:nvPr/>
        </p:nvSpPr>
        <p:spPr>
          <a:xfrm>
            <a:off x="6619319" y="7084960"/>
            <a:ext cx="1213246" cy="7833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074" dirty="0">
                <a:solidFill>
                  <a:prstClr val="black"/>
                </a:solidFill>
                <a:latin typeface="Verdana"/>
              </a:rPr>
              <a:t>Ouvrir Sage et s’authentifier. </a:t>
            </a:r>
          </a:p>
        </p:txBody>
      </p:sp>
      <p:sp>
        <p:nvSpPr>
          <p:cNvPr id="34" name="Rectangle à coins arrondis 3"/>
          <p:cNvSpPr/>
          <p:nvPr/>
        </p:nvSpPr>
        <p:spPr>
          <a:xfrm>
            <a:off x="8595445" y="7079984"/>
            <a:ext cx="1213246" cy="7833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955">
                <a:solidFill>
                  <a:prstClr val="black"/>
                </a:solidFill>
                <a:latin typeface="Verdana"/>
              </a:rPr>
              <a:t>Commencer l’é</a:t>
            </a:r>
            <a:r>
              <a:rPr lang="fr-FR" sz="955" err="1">
                <a:solidFill>
                  <a:prstClr val="black"/>
                </a:solidFill>
                <a:latin typeface="Verdana"/>
              </a:rPr>
              <a:t>criture</a:t>
            </a:r>
            <a:r>
              <a:rPr lang="fr-FR" sz="955">
                <a:solidFill>
                  <a:prstClr val="black"/>
                </a:solidFill>
                <a:latin typeface="Verdana"/>
              </a:rPr>
              <a:t> comptable pour tous les types d'opérations</a:t>
            </a:r>
          </a:p>
        </p:txBody>
      </p:sp>
      <p:sp>
        <p:nvSpPr>
          <p:cNvPr id="42" name="Rectangle à coins arrondis 3"/>
          <p:cNvSpPr/>
          <p:nvPr/>
        </p:nvSpPr>
        <p:spPr>
          <a:xfrm>
            <a:off x="10571570" y="7089870"/>
            <a:ext cx="1213246" cy="783327"/>
          </a:xfrm>
          <a:prstGeom prst="roundRect">
            <a:avLst/>
          </a:prstGeom>
          <a:solidFill>
            <a:srgbClr val="E8F6CF"/>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074" dirty="0">
                <a:solidFill>
                  <a:prstClr val="black"/>
                </a:solidFill>
                <a:latin typeface="Verdana"/>
              </a:rPr>
              <a:t>Envoi d’un rapport business </a:t>
            </a:r>
          </a:p>
        </p:txBody>
      </p:sp>
      <p:sp>
        <p:nvSpPr>
          <p:cNvPr id="49" name="Rectangle à coins arrondis 3"/>
          <p:cNvSpPr/>
          <p:nvPr/>
        </p:nvSpPr>
        <p:spPr>
          <a:xfrm>
            <a:off x="2524405" y="7089870"/>
            <a:ext cx="1213246" cy="783327"/>
          </a:xfrm>
          <a:prstGeom prst="roundRect">
            <a:avLst/>
          </a:prstGeom>
          <a:solidFill>
            <a:schemeClr val="bg1"/>
          </a:solidFill>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defTabSz="1091265">
              <a:defRPr/>
            </a:pPr>
            <a:r>
              <a:rPr lang="fr-FR" sz="1074" dirty="0">
                <a:solidFill>
                  <a:prstClr val="black"/>
                </a:solidFill>
                <a:latin typeface="Verdana"/>
              </a:rPr>
              <a:t>Récupérer le fichier d’Input</a:t>
            </a:r>
          </a:p>
        </p:txBody>
      </p:sp>
      <p:pic>
        <p:nvPicPr>
          <p:cNvPr id="50" name="Picture 2" descr="Afficher l'image d'origi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8592" y="7998314"/>
            <a:ext cx="283815" cy="2787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AAA202BB-00CC-46BC-B9E2-C7239AA69CF4}"/>
              </a:ext>
            </a:extLst>
          </p:cNvPr>
          <p:cNvPicPr>
            <a:picLocks noChangeAspect="1"/>
          </p:cNvPicPr>
          <p:nvPr/>
        </p:nvPicPr>
        <p:blipFill>
          <a:blip r:embed="rId3"/>
          <a:stretch>
            <a:fillRect/>
          </a:stretch>
        </p:blipFill>
        <p:spPr>
          <a:xfrm>
            <a:off x="2794235" y="4928444"/>
            <a:ext cx="363589" cy="395907"/>
          </a:xfrm>
          <a:prstGeom prst="rect">
            <a:avLst/>
          </a:prstGeom>
        </p:spPr>
      </p:pic>
      <p:pic>
        <p:nvPicPr>
          <p:cNvPr id="12" name="Picture 11">
            <a:extLst>
              <a:ext uri="{FF2B5EF4-FFF2-40B4-BE49-F238E27FC236}">
                <a16:creationId xmlns:a16="http://schemas.microsoft.com/office/drawing/2014/main" id="{2E4B583B-9B62-4F63-A6E2-E1B063B4929A}"/>
              </a:ext>
            </a:extLst>
          </p:cNvPr>
          <p:cNvPicPr>
            <a:picLocks noChangeAspect="1"/>
          </p:cNvPicPr>
          <p:nvPr/>
        </p:nvPicPr>
        <p:blipFill>
          <a:blip r:embed="rId4"/>
          <a:stretch>
            <a:fillRect/>
          </a:stretch>
        </p:blipFill>
        <p:spPr>
          <a:xfrm>
            <a:off x="4920980" y="7998315"/>
            <a:ext cx="416994" cy="416994"/>
          </a:xfrm>
          <a:prstGeom prst="rect">
            <a:avLst/>
          </a:prstGeom>
        </p:spPr>
      </p:pic>
      <p:pic>
        <p:nvPicPr>
          <p:cNvPr id="36" name="Picture 35">
            <a:extLst>
              <a:ext uri="{FF2B5EF4-FFF2-40B4-BE49-F238E27FC236}">
                <a16:creationId xmlns:a16="http://schemas.microsoft.com/office/drawing/2014/main" id="{062A87FC-D25E-4502-8D3D-8787C7D13DF8}"/>
              </a:ext>
            </a:extLst>
          </p:cNvPr>
          <p:cNvPicPr>
            <a:picLocks noChangeAspect="1"/>
          </p:cNvPicPr>
          <p:nvPr/>
        </p:nvPicPr>
        <p:blipFill>
          <a:blip r:embed="rId5"/>
          <a:stretch>
            <a:fillRect/>
          </a:stretch>
        </p:blipFill>
        <p:spPr>
          <a:xfrm>
            <a:off x="8651390" y="7964516"/>
            <a:ext cx="985221" cy="526307"/>
          </a:xfrm>
          <a:prstGeom prst="rect">
            <a:avLst/>
          </a:prstGeom>
        </p:spPr>
      </p:pic>
      <p:pic>
        <p:nvPicPr>
          <p:cNvPr id="37" name="Picture 36">
            <a:extLst>
              <a:ext uri="{FF2B5EF4-FFF2-40B4-BE49-F238E27FC236}">
                <a16:creationId xmlns:a16="http://schemas.microsoft.com/office/drawing/2014/main" id="{C36A5AF3-E9D4-40F5-B367-7AFEE0093A66}"/>
              </a:ext>
            </a:extLst>
          </p:cNvPr>
          <p:cNvPicPr>
            <a:picLocks noChangeAspect="1"/>
          </p:cNvPicPr>
          <p:nvPr/>
        </p:nvPicPr>
        <p:blipFill>
          <a:blip r:embed="rId6"/>
          <a:stretch>
            <a:fillRect/>
          </a:stretch>
        </p:blipFill>
        <p:spPr>
          <a:xfrm>
            <a:off x="10988103" y="7964515"/>
            <a:ext cx="380181" cy="380181"/>
          </a:xfrm>
          <a:prstGeom prst="rect">
            <a:avLst/>
          </a:prstGeom>
        </p:spPr>
      </p:pic>
      <p:pic>
        <p:nvPicPr>
          <p:cNvPr id="26" name="Picture 25">
            <a:extLst>
              <a:ext uri="{FF2B5EF4-FFF2-40B4-BE49-F238E27FC236}">
                <a16:creationId xmlns:a16="http://schemas.microsoft.com/office/drawing/2014/main" id="{A28286AA-8030-47E3-A4A7-3BF0E2D42078}"/>
              </a:ext>
            </a:extLst>
          </p:cNvPr>
          <p:cNvPicPr>
            <a:picLocks noChangeAspect="1"/>
          </p:cNvPicPr>
          <p:nvPr/>
        </p:nvPicPr>
        <p:blipFill>
          <a:blip r:embed="rId7"/>
          <a:stretch>
            <a:fillRect/>
          </a:stretch>
        </p:blipFill>
        <p:spPr>
          <a:xfrm>
            <a:off x="7001028" y="7998314"/>
            <a:ext cx="308788" cy="435004"/>
          </a:xfrm>
          <a:prstGeom prst="rect">
            <a:avLst/>
          </a:prstGeom>
        </p:spPr>
      </p:pic>
      <p:sp>
        <p:nvSpPr>
          <p:cNvPr id="38" name="Slide Number Placeholder 5">
            <a:extLst>
              <a:ext uri="{FF2B5EF4-FFF2-40B4-BE49-F238E27FC236}">
                <a16:creationId xmlns:a16="http://schemas.microsoft.com/office/drawing/2014/main" id="{57943F08-3202-4229-A486-CAD9D7AF63AC}"/>
              </a:ext>
            </a:extLst>
          </p:cNvPr>
          <p:cNvSpPr txBox="1">
            <a:spLocks/>
          </p:cNvSpPr>
          <p:nvPr/>
        </p:nvSpPr>
        <p:spPr>
          <a:xfrm>
            <a:off x="15668379" y="8962648"/>
            <a:ext cx="367518" cy="119519"/>
          </a:xfrm>
          <a:prstGeom prst="rect">
            <a:avLst/>
          </a:prstGeom>
        </p:spPr>
        <p:txBody>
          <a:bodyPr/>
          <a:lst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a:lstStyle>
          <a:p>
            <a:pPr>
              <a:spcBef>
                <a:spcPts val="955"/>
              </a:spcBef>
              <a:buSzPct val="100000"/>
            </a:pPr>
            <a:fld id="{C632AA51-054D-4843-AB85-50DC46A393FE}" type="slidenum">
              <a:rPr lang="fr-FR" sz="776"/>
              <a:pPr>
                <a:spcBef>
                  <a:spcPts val="955"/>
                </a:spcBef>
                <a:buSzPct val="100000"/>
              </a:pPr>
              <a:t>22</a:t>
            </a:fld>
            <a:endParaRPr lang="fr-FR" sz="776"/>
          </a:p>
        </p:txBody>
      </p:sp>
    </p:spTree>
    <p:extLst>
      <p:ext uri="{BB962C8B-B14F-4D97-AF65-F5344CB8AC3E}">
        <p14:creationId xmlns:p14="http://schemas.microsoft.com/office/powerpoint/2010/main" val="34048005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59698" y="0"/>
            <a:ext cx="3656202" cy="1301806"/>
          </a:xfrm>
          <a:prstGeom prst="rect">
            <a:avLst/>
          </a:prstGeom>
          <a:solidFill>
            <a:srgbClr val="9AC026">
              <a:alpha val="80000"/>
            </a:srgbClr>
          </a:solidFill>
        </p:spPr>
      </p:sp>
      <p:sp>
        <p:nvSpPr>
          <p:cNvPr id="4" name="AutoShape 4"/>
          <p:cNvSpPr/>
          <p:nvPr/>
        </p:nvSpPr>
        <p:spPr>
          <a:xfrm>
            <a:off x="7315899" y="-9525"/>
            <a:ext cx="3656202" cy="1301806"/>
          </a:xfrm>
          <a:prstGeom prst="rect">
            <a:avLst/>
          </a:prstGeom>
          <a:solidFill>
            <a:srgbClr val="9AC026">
              <a:alpha val="80784"/>
            </a:srgbClr>
          </a:solidFill>
        </p:spPr>
      </p:sp>
      <p:sp>
        <p:nvSpPr>
          <p:cNvPr id="5" name="AutoShape 5"/>
          <p:cNvSpPr/>
          <p:nvPr/>
        </p:nvSpPr>
        <p:spPr>
          <a:xfrm>
            <a:off x="11010201" y="-9525"/>
            <a:ext cx="3656202" cy="2587428"/>
          </a:xfrm>
          <a:prstGeom prst="rect">
            <a:avLst/>
          </a:prstGeom>
          <a:solidFill>
            <a:srgbClr val="9AC026"/>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293862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36421"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40248" y="45891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403454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16" name="TextBox 16"/>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7" name="TextBox 17"/>
          <p:cNvSpPr txBox="1"/>
          <p:nvPr/>
        </p:nvSpPr>
        <p:spPr>
          <a:xfrm>
            <a:off x="3842162"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18" name="TextBox 18"/>
          <p:cNvSpPr txBox="1"/>
          <p:nvPr/>
        </p:nvSpPr>
        <p:spPr>
          <a:xfrm>
            <a:off x="7553763" y="20473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19" name="TextBox 19"/>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0" name="TextBox 20"/>
          <p:cNvSpPr txBox="1"/>
          <p:nvPr/>
        </p:nvSpPr>
        <p:spPr>
          <a:xfrm>
            <a:off x="5943600" y="4502573"/>
            <a:ext cx="6046914" cy="619760"/>
          </a:xfrm>
          <a:prstGeom prst="rect">
            <a:avLst/>
          </a:prstGeom>
        </p:spPr>
        <p:txBody>
          <a:bodyPr lIns="0" tIns="0" rIns="0" bIns="0" rtlCol="0" anchor="t">
            <a:spAutoFit/>
          </a:bodyPr>
          <a:lstStyle/>
          <a:p>
            <a:pPr>
              <a:lnSpc>
                <a:spcPts val="5040"/>
              </a:lnSpc>
            </a:pPr>
            <a:r>
              <a:rPr lang="en-US" sz="3600" dirty="0">
                <a:solidFill>
                  <a:srgbClr val="286A6C"/>
                </a:solidFill>
                <a:latin typeface="Aileron Regular Bold"/>
              </a:rPr>
              <a:t>Gestion du </a:t>
            </a:r>
            <a:r>
              <a:rPr lang="en-US" sz="3600" dirty="0" err="1">
                <a:solidFill>
                  <a:srgbClr val="286A6C"/>
                </a:solidFill>
                <a:latin typeface="Aileron Regular Bold"/>
              </a:rPr>
              <a:t>projet</a:t>
            </a:r>
            <a:endParaRPr lang="en-US" sz="3600" dirty="0">
              <a:solidFill>
                <a:srgbClr val="286A6C"/>
              </a:solidFill>
              <a:latin typeface="Aileron Regular Bold"/>
            </a:endParaRPr>
          </a:p>
        </p:txBody>
      </p:sp>
      <p:pic>
        <p:nvPicPr>
          <p:cNvPr id="21" name="Picture 21"/>
          <p:cNvPicPr>
            <a:picLocks noChangeAspect="1"/>
          </p:cNvPicPr>
          <p:nvPr/>
        </p:nvPicPr>
        <p:blipFill>
          <a:blip r:embed="rId3"/>
          <a:srcRect/>
          <a:stretch>
            <a:fillRect/>
          </a:stretch>
        </p:blipFill>
        <p:spPr>
          <a:xfrm>
            <a:off x="12295946" y="1350864"/>
            <a:ext cx="1084710" cy="1084710"/>
          </a:xfrm>
          <a:prstGeom prst="rect">
            <a:avLst/>
          </a:prstGeom>
        </p:spPr>
      </p:pic>
      <p:sp>
        <p:nvSpPr>
          <p:cNvPr id="22" name="TextBox 22"/>
          <p:cNvSpPr txBox="1"/>
          <p:nvPr/>
        </p:nvSpPr>
        <p:spPr>
          <a:xfrm>
            <a:off x="11213730" y="192340"/>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3" name="TextBox 3"/>
          <p:cNvSpPr txBox="1"/>
          <p:nvPr/>
        </p:nvSpPr>
        <p:spPr>
          <a:xfrm>
            <a:off x="1268985" y="1576042"/>
            <a:ext cx="6289675" cy="1254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Projet Lettrage des fournisseurs</a:t>
            </a:r>
          </a:p>
        </p:txBody>
      </p:sp>
      <p:pic>
        <p:nvPicPr>
          <p:cNvPr id="4" name="Picture 4"/>
          <p:cNvPicPr>
            <a:picLocks noChangeAspect="1"/>
          </p:cNvPicPr>
          <p:nvPr/>
        </p:nvPicPr>
        <p:blipFill>
          <a:blip r:embed="rId3"/>
          <a:srcRect/>
          <a:stretch>
            <a:fillRect/>
          </a:stretch>
        </p:blipFill>
        <p:spPr>
          <a:xfrm>
            <a:off x="12295946" y="1350864"/>
            <a:ext cx="1084710" cy="1084710"/>
          </a:xfrm>
          <a:prstGeom prst="rect">
            <a:avLst/>
          </a:prstGeom>
        </p:spPr>
      </p:pic>
      <p:pic>
        <p:nvPicPr>
          <p:cNvPr id="5" name="Picture 5"/>
          <p:cNvPicPr>
            <a:picLocks noChangeAspect="1"/>
          </p:cNvPicPr>
          <p:nvPr/>
        </p:nvPicPr>
        <p:blipFill>
          <a:blip r:embed="rId3"/>
          <a:srcRect/>
          <a:stretch>
            <a:fillRect/>
          </a:stretch>
        </p:blipFill>
        <p:spPr>
          <a:xfrm>
            <a:off x="12486446" y="1541364"/>
            <a:ext cx="1084710" cy="1084710"/>
          </a:xfrm>
          <a:prstGeom prst="rect">
            <a:avLst/>
          </a:prstGeom>
        </p:spPr>
      </p:pic>
      <p:sp>
        <p:nvSpPr>
          <p:cNvPr id="6" name="AutoShape 6"/>
          <p:cNvSpPr/>
          <p:nvPr/>
        </p:nvSpPr>
        <p:spPr>
          <a:xfrm>
            <a:off x="0" y="1433"/>
            <a:ext cx="3656202" cy="1301806"/>
          </a:xfrm>
          <a:prstGeom prst="rect">
            <a:avLst/>
          </a:prstGeom>
          <a:solidFill>
            <a:srgbClr val="9AC026">
              <a:alpha val="80000"/>
            </a:srgbClr>
          </a:solidFill>
        </p:spPr>
      </p:sp>
      <p:sp>
        <p:nvSpPr>
          <p:cNvPr id="7" name="AutoShape 7"/>
          <p:cNvSpPr/>
          <p:nvPr/>
        </p:nvSpPr>
        <p:spPr>
          <a:xfrm>
            <a:off x="3659698" y="9525"/>
            <a:ext cx="3656202" cy="1301806"/>
          </a:xfrm>
          <a:prstGeom prst="rect">
            <a:avLst/>
          </a:prstGeom>
          <a:solidFill>
            <a:srgbClr val="9AC026">
              <a:alpha val="80000"/>
            </a:srgbClr>
          </a:solidFill>
        </p:spPr>
      </p:sp>
      <p:sp>
        <p:nvSpPr>
          <p:cNvPr id="8" name="AutoShape 8"/>
          <p:cNvSpPr/>
          <p:nvPr/>
        </p:nvSpPr>
        <p:spPr>
          <a:xfrm>
            <a:off x="7315899" y="0"/>
            <a:ext cx="3656202" cy="1301806"/>
          </a:xfrm>
          <a:prstGeom prst="rect">
            <a:avLst/>
          </a:prstGeom>
          <a:solidFill>
            <a:srgbClr val="9AC026">
              <a:alpha val="80784"/>
            </a:srgbClr>
          </a:solidFill>
        </p:spPr>
      </p:sp>
      <p:sp>
        <p:nvSpPr>
          <p:cNvPr id="9" name="AutoShape 9"/>
          <p:cNvSpPr/>
          <p:nvPr/>
        </p:nvSpPr>
        <p:spPr>
          <a:xfrm>
            <a:off x="11010201" y="0"/>
            <a:ext cx="3656202" cy="2587428"/>
          </a:xfrm>
          <a:prstGeom prst="rect">
            <a:avLst/>
          </a:prstGeom>
          <a:solidFill>
            <a:srgbClr val="9AC026"/>
          </a:solidFill>
        </p:spPr>
      </p:sp>
      <p:sp>
        <p:nvSpPr>
          <p:cNvPr id="10" name="AutoShape 10"/>
          <p:cNvSpPr/>
          <p:nvPr/>
        </p:nvSpPr>
        <p:spPr>
          <a:xfrm>
            <a:off x="14631798" y="9525"/>
            <a:ext cx="3656202" cy="1301806"/>
          </a:xfrm>
          <a:prstGeom prst="rect">
            <a:avLst/>
          </a:prstGeom>
          <a:solidFill>
            <a:srgbClr val="9AC026">
              <a:alpha val="80000"/>
            </a:srgbClr>
          </a:solidFill>
        </p:spPr>
      </p:sp>
      <p:grpSp>
        <p:nvGrpSpPr>
          <p:cNvPr id="11" name="Group 11"/>
          <p:cNvGrpSpPr/>
          <p:nvPr/>
        </p:nvGrpSpPr>
        <p:grpSpPr>
          <a:xfrm rot="5400000">
            <a:off x="2938624" y="47796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6636421" y="477964"/>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0340248"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7" name="Group 17"/>
          <p:cNvGrpSpPr/>
          <p:nvPr/>
        </p:nvGrpSpPr>
        <p:grpSpPr>
          <a:xfrm rot="5400000">
            <a:off x="14034549" y="477964"/>
            <a:ext cx="1301806" cy="364929"/>
            <a:chOff x="0" y="0"/>
            <a:chExt cx="2038705" cy="571500"/>
          </a:xfrm>
        </p:grpSpPr>
        <p:sp>
          <p:nvSpPr>
            <p:cNvPr id="18" name="Freeform 1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19" name="TextBox 19"/>
          <p:cNvSpPr txBox="1"/>
          <p:nvPr/>
        </p:nvSpPr>
        <p:spPr>
          <a:xfrm>
            <a:off x="175692" y="195205"/>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42162" y="211737"/>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1" name="TextBox 21"/>
          <p:cNvSpPr txBox="1"/>
          <p:nvPr/>
        </p:nvSpPr>
        <p:spPr>
          <a:xfrm>
            <a:off x="7553763"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4841962" y="22378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3" name="Picture 23"/>
          <p:cNvPicPr>
            <a:picLocks noChangeAspect="1"/>
          </p:cNvPicPr>
          <p:nvPr/>
        </p:nvPicPr>
        <p:blipFill>
          <a:blip r:embed="rId3"/>
          <a:srcRect/>
          <a:stretch>
            <a:fillRect/>
          </a:stretch>
        </p:blipFill>
        <p:spPr>
          <a:xfrm>
            <a:off x="12295946" y="1360389"/>
            <a:ext cx="1084710" cy="1084710"/>
          </a:xfrm>
          <a:prstGeom prst="rect">
            <a:avLst/>
          </a:prstGeom>
        </p:spPr>
      </p:pic>
      <p:sp>
        <p:nvSpPr>
          <p:cNvPr id="24" name="TextBox 24"/>
          <p:cNvSpPr txBox="1"/>
          <p:nvPr/>
        </p:nvSpPr>
        <p:spPr>
          <a:xfrm>
            <a:off x="11213730"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3" name="TextBox 3"/>
          <p:cNvSpPr txBox="1"/>
          <p:nvPr/>
        </p:nvSpPr>
        <p:spPr>
          <a:xfrm>
            <a:off x="1268985" y="1576042"/>
            <a:ext cx="6289675"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Gestion du projet</a:t>
            </a:r>
          </a:p>
        </p:txBody>
      </p:sp>
      <p:pic>
        <p:nvPicPr>
          <p:cNvPr id="4" name="Picture 4"/>
          <p:cNvPicPr>
            <a:picLocks noChangeAspect="1"/>
          </p:cNvPicPr>
          <p:nvPr/>
        </p:nvPicPr>
        <p:blipFill>
          <a:blip r:embed="rId3"/>
          <a:srcRect/>
          <a:stretch>
            <a:fillRect/>
          </a:stretch>
        </p:blipFill>
        <p:spPr>
          <a:xfrm>
            <a:off x="12295946" y="1350864"/>
            <a:ext cx="1084710" cy="1084710"/>
          </a:xfrm>
          <a:prstGeom prst="rect">
            <a:avLst/>
          </a:prstGeom>
        </p:spPr>
      </p:pic>
      <p:pic>
        <p:nvPicPr>
          <p:cNvPr id="5" name="Picture 5"/>
          <p:cNvPicPr>
            <a:picLocks noChangeAspect="1"/>
          </p:cNvPicPr>
          <p:nvPr/>
        </p:nvPicPr>
        <p:blipFill>
          <a:blip r:embed="rId3"/>
          <a:srcRect/>
          <a:stretch>
            <a:fillRect/>
          </a:stretch>
        </p:blipFill>
        <p:spPr>
          <a:xfrm>
            <a:off x="12486446" y="1541364"/>
            <a:ext cx="1084710" cy="1084710"/>
          </a:xfrm>
          <a:prstGeom prst="rect">
            <a:avLst/>
          </a:prstGeom>
        </p:spPr>
      </p:pic>
      <p:sp>
        <p:nvSpPr>
          <p:cNvPr id="6" name="AutoShape 6"/>
          <p:cNvSpPr/>
          <p:nvPr/>
        </p:nvSpPr>
        <p:spPr>
          <a:xfrm>
            <a:off x="0" y="1433"/>
            <a:ext cx="3656202" cy="1301806"/>
          </a:xfrm>
          <a:prstGeom prst="rect">
            <a:avLst/>
          </a:prstGeom>
          <a:solidFill>
            <a:srgbClr val="9AC026">
              <a:alpha val="80000"/>
            </a:srgbClr>
          </a:solidFill>
        </p:spPr>
      </p:sp>
      <p:sp>
        <p:nvSpPr>
          <p:cNvPr id="7" name="AutoShape 7"/>
          <p:cNvSpPr/>
          <p:nvPr/>
        </p:nvSpPr>
        <p:spPr>
          <a:xfrm>
            <a:off x="3659698" y="9525"/>
            <a:ext cx="3656202" cy="1301806"/>
          </a:xfrm>
          <a:prstGeom prst="rect">
            <a:avLst/>
          </a:prstGeom>
          <a:solidFill>
            <a:srgbClr val="9AC026">
              <a:alpha val="80000"/>
            </a:srgbClr>
          </a:solidFill>
        </p:spPr>
      </p:sp>
      <p:sp>
        <p:nvSpPr>
          <p:cNvPr id="8" name="AutoShape 8"/>
          <p:cNvSpPr/>
          <p:nvPr/>
        </p:nvSpPr>
        <p:spPr>
          <a:xfrm>
            <a:off x="7315899" y="0"/>
            <a:ext cx="3656202" cy="1301806"/>
          </a:xfrm>
          <a:prstGeom prst="rect">
            <a:avLst/>
          </a:prstGeom>
          <a:solidFill>
            <a:srgbClr val="9AC026">
              <a:alpha val="80784"/>
            </a:srgbClr>
          </a:solidFill>
        </p:spPr>
      </p:sp>
      <p:sp>
        <p:nvSpPr>
          <p:cNvPr id="9" name="AutoShape 9"/>
          <p:cNvSpPr/>
          <p:nvPr/>
        </p:nvSpPr>
        <p:spPr>
          <a:xfrm>
            <a:off x="11010201" y="0"/>
            <a:ext cx="3656202" cy="2587428"/>
          </a:xfrm>
          <a:prstGeom prst="rect">
            <a:avLst/>
          </a:prstGeom>
          <a:solidFill>
            <a:srgbClr val="9AC026"/>
          </a:solidFill>
        </p:spPr>
      </p:sp>
      <p:sp>
        <p:nvSpPr>
          <p:cNvPr id="10" name="AutoShape 10"/>
          <p:cNvSpPr/>
          <p:nvPr/>
        </p:nvSpPr>
        <p:spPr>
          <a:xfrm>
            <a:off x="14631798" y="9525"/>
            <a:ext cx="3656202" cy="1301806"/>
          </a:xfrm>
          <a:prstGeom prst="rect">
            <a:avLst/>
          </a:prstGeom>
          <a:solidFill>
            <a:srgbClr val="9AC026">
              <a:alpha val="80000"/>
            </a:srgbClr>
          </a:solidFill>
        </p:spPr>
      </p:sp>
      <p:grpSp>
        <p:nvGrpSpPr>
          <p:cNvPr id="11" name="Group 11"/>
          <p:cNvGrpSpPr/>
          <p:nvPr/>
        </p:nvGrpSpPr>
        <p:grpSpPr>
          <a:xfrm rot="5400000">
            <a:off x="2938624" y="47796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6636421" y="477964"/>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0340248"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7" name="Group 17"/>
          <p:cNvGrpSpPr/>
          <p:nvPr/>
        </p:nvGrpSpPr>
        <p:grpSpPr>
          <a:xfrm rot="5400000">
            <a:off x="14034549" y="477964"/>
            <a:ext cx="1301806" cy="364929"/>
            <a:chOff x="0" y="0"/>
            <a:chExt cx="2038705" cy="571500"/>
          </a:xfrm>
        </p:grpSpPr>
        <p:sp>
          <p:nvSpPr>
            <p:cNvPr id="18" name="Freeform 1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19" name="TextBox 19"/>
          <p:cNvSpPr txBox="1"/>
          <p:nvPr/>
        </p:nvSpPr>
        <p:spPr>
          <a:xfrm>
            <a:off x="175692" y="195205"/>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42162" y="211737"/>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1" name="TextBox 21"/>
          <p:cNvSpPr txBox="1"/>
          <p:nvPr/>
        </p:nvSpPr>
        <p:spPr>
          <a:xfrm>
            <a:off x="7553763"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4841962" y="22378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3" name="Picture 23"/>
          <p:cNvPicPr>
            <a:picLocks noChangeAspect="1"/>
          </p:cNvPicPr>
          <p:nvPr/>
        </p:nvPicPr>
        <p:blipFill>
          <a:blip r:embed="rId3"/>
          <a:srcRect/>
          <a:stretch>
            <a:fillRect/>
          </a:stretch>
        </p:blipFill>
        <p:spPr>
          <a:xfrm>
            <a:off x="12295946" y="1360389"/>
            <a:ext cx="1084710" cy="1084710"/>
          </a:xfrm>
          <a:prstGeom prst="rect">
            <a:avLst/>
          </a:prstGeom>
        </p:spPr>
      </p:pic>
      <p:sp>
        <p:nvSpPr>
          <p:cNvPr id="24" name="TextBox 24"/>
          <p:cNvSpPr txBox="1"/>
          <p:nvPr/>
        </p:nvSpPr>
        <p:spPr>
          <a:xfrm>
            <a:off x="11213730"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3" name="TextBox 3"/>
          <p:cNvSpPr txBox="1"/>
          <p:nvPr/>
        </p:nvSpPr>
        <p:spPr>
          <a:xfrm>
            <a:off x="1268985" y="1576042"/>
            <a:ext cx="6653817" cy="1254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Automatisation et préparation des écritures de paie</a:t>
            </a:r>
          </a:p>
        </p:txBody>
      </p:sp>
      <p:sp>
        <p:nvSpPr>
          <p:cNvPr id="4" name="AutoShape 4"/>
          <p:cNvSpPr/>
          <p:nvPr/>
        </p:nvSpPr>
        <p:spPr>
          <a:xfrm>
            <a:off x="0" y="1433"/>
            <a:ext cx="3656202" cy="1301806"/>
          </a:xfrm>
          <a:prstGeom prst="rect">
            <a:avLst/>
          </a:prstGeom>
          <a:solidFill>
            <a:srgbClr val="9AC026">
              <a:alpha val="80000"/>
            </a:srgbClr>
          </a:solidFill>
        </p:spPr>
      </p:sp>
      <p:sp>
        <p:nvSpPr>
          <p:cNvPr id="5" name="AutoShape 5"/>
          <p:cNvSpPr/>
          <p:nvPr/>
        </p:nvSpPr>
        <p:spPr>
          <a:xfrm>
            <a:off x="3659698" y="9525"/>
            <a:ext cx="3656202" cy="1301806"/>
          </a:xfrm>
          <a:prstGeom prst="rect">
            <a:avLst/>
          </a:prstGeom>
          <a:solidFill>
            <a:srgbClr val="9AC026">
              <a:alpha val="80000"/>
            </a:srgbClr>
          </a:solidFill>
        </p:spPr>
      </p:sp>
      <p:sp>
        <p:nvSpPr>
          <p:cNvPr id="6" name="AutoShape 6"/>
          <p:cNvSpPr/>
          <p:nvPr/>
        </p:nvSpPr>
        <p:spPr>
          <a:xfrm>
            <a:off x="7315899" y="0"/>
            <a:ext cx="3656202" cy="1301806"/>
          </a:xfrm>
          <a:prstGeom prst="rect">
            <a:avLst/>
          </a:prstGeom>
          <a:solidFill>
            <a:srgbClr val="9AC026">
              <a:alpha val="80784"/>
            </a:srgbClr>
          </a:solidFill>
        </p:spPr>
      </p:sp>
      <p:sp>
        <p:nvSpPr>
          <p:cNvPr id="7" name="AutoShape 7"/>
          <p:cNvSpPr/>
          <p:nvPr/>
        </p:nvSpPr>
        <p:spPr>
          <a:xfrm>
            <a:off x="11010201" y="0"/>
            <a:ext cx="3656202" cy="2587428"/>
          </a:xfrm>
          <a:prstGeom prst="rect">
            <a:avLst/>
          </a:prstGeom>
          <a:solidFill>
            <a:srgbClr val="9AC026"/>
          </a:solidFill>
        </p:spPr>
      </p:sp>
      <p:sp>
        <p:nvSpPr>
          <p:cNvPr id="8" name="AutoShape 8"/>
          <p:cNvSpPr/>
          <p:nvPr/>
        </p:nvSpPr>
        <p:spPr>
          <a:xfrm>
            <a:off x="14631798" y="9525"/>
            <a:ext cx="3656202" cy="1301806"/>
          </a:xfrm>
          <a:prstGeom prst="rect">
            <a:avLst/>
          </a:prstGeom>
          <a:solidFill>
            <a:srgbClr val="9AC026">
              <a:alpha val="80000"/>
            </a:srgbClr>
          </a:solidFill>
        </p:spPr>
      </p:sp>
      <p:grpSp>
        <p:nvGrpSpPr>
          <p:cNvPr id="9" name="Group 9"/>
          <p:cNvGrpSpPr/>
          <p:nvPr/>
        </p:nvGrpSpPr>
        <p:grpSpPr>
          <a:xfrm rot="5400000">
            <a:off x="2938624" y="477964"/>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36421" y="47796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4024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4034549" y="477964"/>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17" name="TextBox 17"/>
          <p:cNvSpPr txBox="1"/>
          <p:nvPr/>
        </p:nvSpPr>
        <p:spPr>
          <a:xfrm>
            <a:off x="175692" y="195205"/>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8" name="TextBox 18"/>
          <p:cNvSpPr txBox="1"/>
          <p:nvPr/>
        </p:nvSpPr>
        <p:spPr>
          <a:xfrm>
            <a:off x="3842162" y="211737"/>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19" name="TextBox 19"/>
          <p:cNvSpPr txBox="1"/>
          <p:nvPr/>
        </p:nvSpPr>
        <p:spPr>
          <a:xfrm>
            <a:off x="7553763"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0" name="TextBox 20"/>
          <p:cNvSpPr txBox="1"/>
          <p:nvPr/>
        </p:nvSpPr>
        <p:spPr>
          <a:xfrm>
            <a:off x="14841962" y="22378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1" name="Picture 21"/>
          <p:cNvPicPr>
            <a:picLocks noChangeAspect="1"/>
          </p:cNvPicPr>
          <p:nvPr/>
        </p:nvPicPr>
        <p:blipFill>
          <a:blip r:embed="rId3"/>
          <a:srcRect/>
          <a:stretch>
            <a:fillRect/>
          </a:stretch>
        </p:blipFill>
        <p:spPr>
          <a:xfrm>
            <a:off x="12295946" y="1360389"/>
            <a:ext cx="1084710" cy="1084710"/>
          </a:xfrm>
          <a:prstGeom prst="rect">
            <a:avLst/>
          </a:prstGeom>
        </p:spPr>
      </p:pic>
      <p:sp>
        <p:nvSpPr>
          <p:cNvPr id="22" name="TextBox 22"/>
          <p:cNvSpPr txBox="1"/>
          <p:nvPr/>
        </p:nvSpPr>
        <p:spPr>
          <a:xfrm>
            <a:off x="11213730"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3" name="TextBox 3"/>
          <p:cNvSpPr txBox="1"/>
          <p:nvPr/>
        </p:nvSpPr>
        <p:spPr>
          <a:xfrm>
            <a:off x="1268985" y="1576042"/>
            <a:ext cx="6289675"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Gestion du projet</a:t>
            </a:r>
          </a:p>
        </p:txBody>
      </p:sp>
      <p:pic>
        <p:nvPicPr>
          <p:cNvPr id="4" name="Picture 4"/>
          <p:cNvPicPr>
            <a:picLocks noChangeAspect="1"/>
          </p:cNvPicPr>
          <p:nvPr/>
        </p:nvPicPr>
        <p:blipFill>
          <a:blip r:embed="rId3"/>
          <a:srcRect/>
          <a:stretch>
            <a:fillRect/>
          </a:stretch>
        </p:blipFill>
        <p:spPr>
          <a:xfrm>
            <a:off x="12295946" y="1350864"/>
            <a:ext cx="1084710" cy="1084710"/>
          </a:xfrm>
          <a:prstGeom prst="rect">
            <a:avLst/>
          </a:prstGeom>
        </p:spPr>
      </p:pic>
      <p:pic>
        <p:nvPicPr>
          <p:cNvPr id="5" name="Picture 5"/>
          <p:cNvPicPr>
            <a:picLocks noChangeAspect="1"/>
          </p:cNvPicPr>
          <p:nvPr/>
        </p:nvPicPr>
        <p:blipFill>
          <a:blip r:embed="rId3"/>
          <a:srcRect/>
          <a:stretch>
            <a:fillRect/>
          </a:stretch>
        </p:blipFill>
        <p:spPr>
          <a:xfrm>
            <a:off x="12486446" y="1541364"/>
            <a:ext cx="1084710" cy="1084710"/>
          </a:xfrm>
          <a:prstGeom prst="rect">
            <a:avLst/>
          </a:prstGeom>
        </p:spPr>
      </p:pic>
      <p:sp>
        <p:nvSpPr>
          <p:cNvPr id="6" name="AutoShape 6"/>
          <p:cNvSpPr/>
          <p:nvPr/>
        </p:nvSpPr>
        <p:spPr>
          <a:xfrm>
            <a:off x="0" y="1433"/>
            <a:ext cx="3656202" cy="1301806"/>
          </a:xfrm>
          <a:prstGeom prst="rect">
            <a:avLst/>
          </a:prstGeom>
          <a:solidFill>
            <a:srgbClr val="9AC026">
              <a:alpha val="80000"/>
            </a:srgbClr>
          </a:solidFill>
        </p:spPr>
      </p:sp>
      <p:sp>
        <p:nvSpPr>
          <p:cNvPr id="7" name="AutoShape 7"/>
          <p:cNvSpPr/>
          <p:nvPr/>
        </p:nvSpPr>
        <p:spPr>
          <a:xfrm>
            <a:off x="3659698" y="9525"/>
            <a:ext cx="3656202" cy="1301806"/>
          </a:xfrm>
          <a:prstGeom prst="rect">
            <a:avLst/>
          </a:prstGeom>
          <a:solidFill>
            <a:srgbClr val="9AC026">
              <a:alpha val="80000"/>
            </a:srgbClr>
          </a:solidFill>
        </p:spPr>
      </p:sp>
      <p:sp>
        <p:nvSpPr>
          <p:cNvPr id="8" name="AutoShape 8"/>
          <p:cNvSpPr/>
          <p:nvPr/>
        </p:nvSpPr>
        <p:spPr>
          <a:xfrm>
            <a:off x="7315899" y="0"/>
            <a:ext cx="3656202" cy="1301806"/>
          </a:xfrm>
          <a:prstGeom prst="rect">
            <a:avLst/>
          </a:prstGeom>
          <a:solidFill>
            <a:srgbClr val="9AC026">
              <a:alpha val="80784"/>
            </a:srgbClr>
          </a:solidFill>
        </p:spPr>
      </p:sp>
      <p:sp>
        <p:nvSpPr>
          <p:cNvPr id="9" name="AutoShape 9"/>
          <p:cNvSpPr/>
          <p:nvPr/>
        </p:nvSpPr>
        <p:spPr>
          <a:xfrm>
            <a:off x="11010201" y="0"/>
            <a:ext cx="3656202" cy="2587428"/>
          </a:xfrm>
          <a:prstGeom prst="rect">
            <a:avLst/>
          </a:prstGeom>
          <a:solidFill>
            <a:srgbClr val="9AC026"/>
          </a:solidFill>
        </p:spPr>
      </p:sp>
      <p:sp>
        <p:nvSpPr>
          <p:cNvPr id="10" name="AutoShape 10"/>
          <p:cNvSpPr/>
          <p:nvPr/>
        </p:nvSpPr>
        <p:spPr>
          <a:xfrm>
            <a:off x="14631798" y="9525"/>
            <a:ext cx="3656202" cy="1301806"/>
          </a:xfrm>
          <a:prstGeom prst="rect">
            <a:avLst/>
          </a:prstGeom>
          <a:solidFill>
            <a:srgbClr val="9AC026">
              <a:alpha val="80000"/>
            </a:srgbClr>
          </a:solidFill>
        </p:spPr>
      </p:sp>
      <p:grpSp>
        <p:nvGrpSpPr>
          <p:cNvPr id="11" name="Group 11"/>
          <p:cNvGrpSpPr/>
          <p:nvPr/>
        </p:nvGrpSpPr>
        <p:grpSpPr>
          <a:xfrm rot="5400000">
            <a:off x="2938624" y="47796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6636421" y="477964"/>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0340248"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7" name="Group 17"/>
          <p:cNvGrpSpPr/>
          <p:nvPr/>
        </p:nvGrpSpPr>
        <p:grpSpPr>
          <a:xfrm rot="5400000">
            <a:off x="14034549" y="477964"/>
            <a:ext cx="1301806" cy="364929"/>
            <a:chOff x="0" y="0"/>
            <a:chExt cx="2038705" cy="571500"/>
          </a:xfrm>
        </p:grpSpPr>
        <p:sp>
          <p:nvSpPr>
            <p:cNvPr id="18" name="Freeform 1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19" name="TextBox 19"/>
          <p:cNvSpPr txBox="1"/>
          <p:nvPr/>
        </p:nvSpPr>
        <p:spPr>
          <a:xfrm>
            <a:off x="175692" y="195205"/>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42162" y="211737"/>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1" name="TextBox 21"/>
          <p:cNvSpPr txBox="1"/>
          <p:nvPr/>
        </p:nvSpPr>
        <p:spPr>
          <a:xfrm>
            <a:off x="7553763"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4841962" y="22378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3" name="Picture 23"/>
          <p:cNvPicPr>
            <a:picLocks noChangeAspect="1"/>
          </p:cNvPicPr>
          <p:nvPr/>
        </p:nvPicPr>
        <p:blipFill>
          <a:blip r:embed="rId3"/>
          <a:srcRect/>
          <a:stretch>
            <a:fillRect/>
          </a:stretch>
        </p:blipFill>
        <p:spPr>
          <a:xfrm>
            <a:off x="12295946" y="1360389"/>
            <a:ext cx="1084710" cy="1084710"/>
          </a:xfrm>
          <a:prstGeom prst="rect">
            <a:avLst/>
          </a:prstGeom>
        </p:spPr>
      </p:pic>
      <p:sp>
        <p:nvSpPr>
          <p:cNvPr id="24" name="TextBox 24"/>
          <p:cNvSpPr txBox="1"/>
          <p:nvPr/>
        </p:nvSpPr>
        <p:spPr>
          <a:xfrm>
            <a:off x="11213730"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3" name="TextBox 3"/>
          <p:cNvSpPr txBox="1"/>
          <p:nvPr/>
        </p:nvSpPr>
        <p:spPr>
          <a:xfrm>
            <a:off x="1268985" y="1576042"/>
            <a:ext cx="6653817" cy="1254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Préparation et importation des écritures de paye sur Sage </a:t>
            </a:r>
          </a:p>
        </p:txBody>
      </p:sp>
      <p:sp>
        <p:nvSpPr>
          <p:cNvPr id="4" name="AutoShape 4"/>
          <p:cNvSpPr/>
          <p:nvPr/>
        </p:nvSpPr>
        <p:spPr>
          <a:xfrm>
            <a:off x="0" y="1433"/>
            <a:ext cx="3656202" cy="1301806"/>
          </a:xfrm>
          <a:prstGeom prst="rect">
            <a:avLst/>
          </a:prstGeom>
          <a:solidFill>
            <a:srgbClr val="9AC026">
              <a:alpha val="80000"/>
            </a:srgbClr>
          </a:solidFill>
        </p:spPr>
      </p:sp>
      <p:sp>
        <p:nvSpPr>
          <p:cNvPr id="5" name="AutoShape 5"/>
          <p:cNvSpPr/>
          <p:nvPr/>
        </p:nvSpPr>
        <p:spPr>
          <a:xfrm>
            <a:off x="3659698" y="9525"/>
            <a:ext cx="3656202" cy="1301806"/>
          </a:xfrm>
          <a:prstGeom prst="rect">
            <a:avLst/>
          </a:prstGeom>
          <a:solidFill>
            <a:srgbClr val="9AC026">
              <a:alpha val="80000"/>
            </a:srgbClr>
          </a:solidFill>
        </p:spPr>
      </p:sp>
      <p:sp>
        <p:nvSpPr>
          <p:cNvPr id="6" name="AutoShape 6"/>
          <p:cNvSpPr/>
          <p:nvPr/>
        </p:nvSpPr>
        <p:spPr>
          <a:xfrm>
            <a:off x="7315899" y="0"/>
            <a:ext cx="3656202" cy="1301806"/>
          </a:xfrm>
          <a:prstGeom prst="rect">
            <a:avLst/>
          </a:prstGeom>
          <a:solidFill>
            <a:srgbClr val="9AC026">
              <a:alpha val="80784"/>
            </a:srgbClr>
          </a:solidFill>
        </p:spPr>
      </p:sp>
      <p:sp>
        <p:nvSpPr>
          <p:cNvPr id="7" name="AutoShape 7"/>
          <p:cNvSpPr/>
          <p:nvPr/>
        </p:nvSpPr>
        <p:spPr>
          <a:xfrm>
            <a:off x="11010201" y="0"/>
            <a:ext cx="3656202" cy="2587428"/>
          </a:xfrm>
          <a:prstGeom prst="rect">
            <a:avLst/>
          </a:prstGeom>
          <a:solidFill>
            <a:srgbClr val="9AC026"/>
          </a:solidFill>
        </p:spPr>
      </p:sp>
      <p:sp>
        <p:nvSpPr>
          <p:cNvPr id="8" name="AutoShape 8"/>
          <p:cNvSpPr/>
          <p:nvPr/>
        </p:nvSpPr>
        <p:spPr>
          <a:xfrm>
            <a:off x="14631798" y="9525"/>
            <a:ext cx="3656202" cy="1301806"/>
          </a:xfrm>
          <a:prstGeom prst="rect">
            <a:avLst/>
          </a:prstGeom>
          <a:solidFill>
            <a:srgbClr val="9AC026">
              <a:alpha val="80000"/>
            </a:srgbClr>
          </a:solidFill>
        </p:spPr>
      </p:sp>
      <p:grpSp>
        <p:nvGrpSpPr>
          <p:cNvPr id="9" name="Group 9"/>
          <p:cNvGrpSpPr/>
          <p:nvPr/>
        </p:nvGrpSpPr>
        <p:grpSpPr>
          <a:xfrm rot="5400000">
            <a:off x="2938624" y="477964"/>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36421" y="47796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4024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4034549" y="477964"/>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17" name="TextBox 17"/>
          <p:cNvSpPr txBox="1"/>
          <p:nvPr/>
        </p:nvSpPr>
        <p:spPr>
          <a:xfrm>
            <a:off x="175692" y="195205"/>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8" name="TextBox 18"/>
          <p:cNvSpPr txBox="1"/>
          <p:nvPr/>
        </p:nvSpPr>
        <p:spPr>
          <a:xfrm>
            <a:off x="3842162" y="211737"/>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19" name="TextBox 19"/>
          <p:cNvSpPr txBox="1"/>
          <p:nvPr/>
        </p:nvSpPr>
        <p:spPr>
          <a:xfrm>
            <a:off x="7553763"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0" name="TextBox 20"/>
          <p:cNvSpPr txBox="1"/>
          <p:nvPr/>
        </p:nvSpPr>
        <p:spPr>
          <a:xfrm>
            <a:off x="14841962" y="22378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1" name="Picture 21"/>
          <p:cNvPicPr>
            <a:picLocks noChangeAspect="1"/>
          </p:cNvPicPr>
          <p:nvPr/>
        </p:nvPicPr>
        <p:blipFill>
          <a:blip r:embed="rId3"/>
          <a:srcRect/>
          <a:stretch>
            <a:fillRect/>
          </a:stretch>
        </p:blipFill>
        <p:spPr>
          <a:xfrm>
            <a:off x="12295946" y="1360389"/>
            <a:ext cx="1084710" cy="1084710"/>
          </a:xfrm>
          <a:prstGeom prst="rect">
            <a:avLst/>
          </a:prstGeom>
        </p:spPr>
      </p:pic>
      <p:sp>
        <p:nvSpPr>
          <p:cNvPr id="22" name="TextBox 22"/>
          <p:cNvSpPr txBox="1"/>
          <p:nvPr/>
        </p:nvSpPr>
        <p:spPr>
          <a:xfrm>
            <a:off x="11213730"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690502" y="1678535"/>
            <a:ext cx="283987" cy="464602"/>
          </a:xfrm>
          <a:prstGeom prst="rect">
            <a:avLst/>
          </a:prstGeom>
        </p:spPr>
      </p:pic>
      <p:sp>
        <p:nvSpPr>
          <p:cNvPr id="3" name="TextBox 3"/>
          <p:cNvSpPr txBox="1"/>
          <p:nvPr/>
        </p:nvSpPr>
        <p:spPr>
          <a:xfrm>
            <a:off x="1268985" y="1576042"/>
            <a:ext cx="6289675"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Gestion du projet</a:t>
            </a:r>
          </a:p>
        </p:txBody>
      </p:sp>
      <p:pic>
        <p:nvPicPr>
          <p:cNvPr id="4" name="Picture 4"/>
          <p:cNvPicPr>
            <a:picLocks noChangeAspect="1"/>
          </p:cNvPicPr>
          <p:nvPr/>
        </p:nvPicPr>
        <p:blipFill>
          <a:blip r:embed="rId3"/>
          <a:srcRect/>
          <a:stretch>
            <a:fillRect/>
          </a:stretch>
        </p:blipFill>
        <p:spPr>
          <a:xfrm>
            <a:off x="12295946" y="1350864"/>
            <a:ext cx="1084710" cy="1084710"/>
          </a:xfrm>
          <a:prstGeom prst="rect">
            <a:avLst/>
          </a:prstGeom>
        </p:spPr>
      </p:pic>
      <p:pic>
        <p:nvPicPr>
          <p:cNvPr id="5" name="Picture 5"/>
          <p:cNvPicPr>
            <a:picLocks noChangeAspect="1"/>
          </p:cNvPicPr>
          <p:nvPr/>
        </p:nvPicPr>
        <p:blipFill>
          <a:blip r:embed="rId3"/>
          <a:srcRect/>
          <a:stretch>
            <a:fillRect/>
          </a:stretch>
        </p:blipFill>
        <p:spPr>
          <a:xfrm>
            <a:off x="12486446" y="1541364"/>
            <a:ext cx="1084710" cy="1084710"/>
          </a:xfrm>
          <a:prstGeom prst="rect">
            <a:avLst/>
          </a:prstGeom>
        </p:spPr>
      </p:pic>
      <p:sp>
        <p:nvSpPr>
          <p:cNvPr id="6" name="AutoShape 6"/>
          <p:cNvSpPr/>
          <p:nvPr/>
        </p:nvSpPr>
        <p:spPr>
          <a:xfrm>
            <a:off x="0" y="1433"/>
            <a:ext cx="3656202" cy="1301806"/>
          </a:xfrm>
          <a:prstGeom prst="rect">
            <a:avLst/>
          </a:prstGeom>
          <a:solidFill>
            <a:srgbClr val="9AC026">
              <a:alpha val="80000"/>
            </a:srgbClr>
          </a:solidFill>
        </p:spPr>
      </p:sp>
      <p:sp>
        <p:nvSpPr>
          <p:cNvPr id="7" name="AutoShape 7"/>
          <p:cNvSpPr/>
          <p:nvPr/>
        </p:nvSpPr>
        <p:spPr>
          <a:xfrm>
            <a:off x="3659698" y="9525"/>
            <a:ext cx="3656202" cy="1301806"/>
          </a:xfrm>
          <a:prstGeom prst="rect">
            <a:avLst/>
          </a:prstGeom>
          <a:solidFill>
            <a:srgbClr val="9AC026">
              <a:alpha val="80000"/>
            </a:srgbClr>
          </a:solidFill>
        </p:spPr>
      </p:sp>
      <p:sp>
        <p:nvSpPr>
          <p:cNvPr id="8" name="AutoShape 8"/>
          <p:cNvSpPr/>
          <p:nvPr/>
        </p:nvSpPr>
        <p:spPr>
          <a:xfrm>
            <a:off x="7315899" y="0"/>
            <a:ext cx="3656202" cy="1301806"/>
          </a:xfrm>
          <a:prstGeom prst="rect">
            <a:avLst/>
          </a:prstGeom>
          <a:solidFill>
            <a:srgbClr val="9AC026">
              <a:alpha val="80784"/>
            </a:srgbClr>
          </a:solidFill>
        </p:spPr>
      </p:sp>
      <p:sp>
        <p:nvSpPr>
          <p:cNvPr id="9" name="AutoShape 9"/>
          <p:cNvSpPr/>
          <p:nvPr/>
        </p:nvSpPr>
        <p:spPr>
          <a:xfrm>
            <a:off x="11010201" y="0"/>
            <a:ext cx="3656202" cy="2587428"/>
          </a:xfrm>
          <a:prstGeom prst="rect">
            <a:avLst/>
          </a:prstGeom>
          <a:solidFill>
            <a:srgbClr val="9AC026"/>
          </a:solidFill>
        </p:spPr>
      </p:sp>
      <p:sp>
        <p:nvSpPr>
          <p:cNvPr id="10" name="AutoShape 10"/>
          <p:cNvSpPr/>
          <p:nvPr/>
        </p:nvSpPr>
        <p:spPr>
          <a:xfrm>
            <a:off x="14631798" y="9525"/>
            <a:ext cx="3656202" cy="1301806"/>
          </a:xfrm>
          <a:prstGeom prst="rect">
            <a:avLst/>
          </a:prstGeom>
          <a:solidFill>
            <a:srgbClr val="9AC026">
              <a:alpha val="80000"/>
            </a:srgbClr>
          </a:solidFill>
        </p:spPr>
      </p:sp>
      <p:grpSp>
        <p:nvGrpSpPr>
          <p:cNvPr id="11" name="Group 11"/>
          <p:cNvGrpSpPr/>
          <p:nvPr/>
        </p:nvGrpSpPr>
        <p:grpSpPr>
          <a:xfrm rot="5400000">
            <a:off x="2938624" y="47796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6636421" y="477964"/>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0340248" y="468439"/>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7" name="Group 17"/>
          <p:cNvGrpSpPr/>
          <p:nvPr/>
        </p:nvGrpSpPr>
        <p:grpSpPr>
          <a:xfrm rot="5400000">
            <a:off x="14034549" y="477964"/>
            <a:ext cx="1301806" cy="364929"/>
            <a:chOff x="0" y="0"/>
            <a:chExt cx="2038705" cy="571500"/>
          </a:xfrm>
        </p:grpSpPr>
        <p:sp>
          <p:nvSpPr>
            <p:cNvPr id="18" name="Freeform 1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sp>
        <p:nvSpPr>
          <p:cNvPr id="19" name="TextBox 19"/>
          <p:cNvSpPr txBox="1"/>
          <p:nvPr/>
        </p:nvSpPr>
        <p:spPr>
          <a:xfrm>
            <a:off x="175692" y="195205"/>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0" name="TextBox 20"/>
          <p:cNvSpPr txBox="1"/>
          <p:nvPr/>
        </p:nvSpPr>
        <p:spPr>
          <a:xfrm>
            <a:off x="3842162" y="211737"/>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1" name="TextBox 21"/>
          <p:cNvSpPr txBox="1"/>
          <p:nvPr/>
        </p:nvSpPr>
        <p:spPr>
          <a:xfrm>
            <a:off x="7553763"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2" name="TextBox 22"/>
          <p:cNvSpPr txBox="1"/>
          <p:nvPr/>
        </p:nvSpPr>
        <p:spPr>
          <a:xfrm>
            <a:off x="14841962" y="22378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23" name="Picture 23"/>
          <p:cNvPicPr>
            <a:picLocks noChangeAspect="1"/>
          </p:cNvPicPr>
          <p:nvPr/>
        </p:nvPicPr>
        <p:blipFill>
          <a:blip r:embed="rId3"/>
          <a:srcRect/>
          <a:stretch>
            <a:fillRect/>
          </a:stretch>
        </p:blipFill>
        <p:spPr>
          <a:xfrm>
            <a:off x="12295946" y="1360389"/>
            <a:ext cx="1084710" cy="1084710"/>
          </a:xfrm>
          <a:prstGeom prst="rect">
            <a:avLst/>
          </a:prstGeom>
        </p:spPr>
      </p:pic>
      <p:sp>
        <p:nvSpPr>
          <p:cNvPr id="24" name="TextBox 24"/>
          <p:cNvSpPr txBox="1"/>
          <p:nvPr/>
        </p:nvSpPr>
        <p:spPr>
          <a:xfrm>
            <a:off x="11213730"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pic>
        <p:nvPicPr>
          <p:cNvPr id="17" name="Picture 17"/>
          <p:cNvPicPr>
            <a:picLocks noChangeAspect="1"/>
          </p:cNvPicPr>
          <p:nvPr/>
        </p:nvPicPr>
        <p:blipFill>
          <a:blip r:embed="rId4"/>
          <a:srcRect/>
          <a:stretch>
            <a:fillRect/>
          </a:stretch>
        </p:blipFill>
        <p:spPr>
          <a:xfrm>
            <a:off x="238125" y="5621338"/>
            <a:ext cx="2855180" cy="907868"/>
          </a:xfrm>
          <a:prstGeom prst="rect">
            <a:avLst/>
          </a:prstGeom>
        </p:spPr>
      </p:pic>
      <p:pic>
        <p:nvPicPr>
          <p:cNvPr id="18" name="Picture 18"/>
          <p:cNvPicPr>
            <a:picLocks noChangeAspect="1"/>
          </p:cNvPicPr>
          <p:nvPr/>
        </p:nvPicPr>
        <p:blipFill>
          <a:blip r:embed="rId5"/>
          <a:srcRect/>
          <a:stretch>
            <a:fillRect/>
          </a:stretch>
        </p:blipFill>
        <p:spPr>
          <a:xfrm>
            <a:off x="2096181" y="4688851"/>
            <a:ext cx="1005620" cy="831258"/>
          </a:xfrm>
          <a:prstGeom prst="rect">
            <a:avLst/>
          </a:prstGeom>
        </p:spPr>
      </p:pic>
      <p:pic>
        <p:nvPicPr>
          <p:cNvPr id="19" name="Picture 19"/>
          <p:cNvPicPr>
            <a:picLocks noChangeAspect="1"/>
          </p:cNvPicPr>
          <p:nvPr/>
        </p:nvPicPr>
        <p:blipFill>
          <a:blip r:embed="rId6"/>
          <a:srcRect/>
          <a:stretch>
            <a:fillRect/>
          </a:stretch>
        </p:blipFill>
        <p:spPr>
          <a:xfrm>
            <a:off x="3268059" y="4366114"/>
            <a:ext cx="827704" cy="827704"/>
          </a:xfrm>
          <a:prstGeom prst="rect">
            <a:avLst/>
          </a:prstGeom>
        </p:spPr>
      </p:pic>
      <p:pic>
        <p:nvPicPr>
          <p:cNvPr id="20" name="Picture 20"/>
          <p:cNvPicPr>
            <a:picLocks noChangeAspect="1"/>
          </p:cNvPicPr>
          <p:nvPr/>
        </p:nvPicPr>
        <p:blipFill>
          <a:blip r:embed="rId7"/>
          <a:srcRect/>
          <a:stretch>
            <a:fillRect/>
          </a:stretch>
        </p:blipFill>
        <p:spPr>
          <a:xfrm>
            <a:off x="3287027" y="6939850"/>
            <a:ext cx="738348" cy="738348"/>
          </a:xfrm>
          <a:prstGeom prst="rect">
            <a:avLst/>
          </a:prstGeom>
        </p:spPr>
      </p:pic>
      <p:pic>
        <p:nvPicPr>
          <p:cNvPr id="21" name="Picture 21"/>
          <p:cNvPicPr>
            <a:picLocks noChangeAspect="1"/>
          </p:cNvPicPr>
          <p:nvPr/>
        </p:nvPicPr>
        <p:blipFill>
          <a:blip r:embed="rId8"/>
          <a:srcRect/>
          <a:stretch>
            <a:fillRect/>
          </a:stretch>
        </p:blipFill>
        <p:spPr>
          <a:xfrm>
            <a:off x="5651500" y="3380132"/>
            <a:ext cx="512055" cy="512055"/>
          </a:xfrm>
          <a:prstGeom prst="rect">
            <a:avLst/>
          </a:prstGeom>
        </p:spPr>
      </p:pic>
      <p:sp>
        <p:nvSpPr>
          <p:cNvPr id="22" name="TextBox 22"/>
          <p:cNvSpPr txBox="1"/>
          <p:nvPr/>
        </p:nvSpPr>
        <p:spPr>
          <a:xfrm>
            <a:off x="4080219" y="3478089"/>
            <a:ext cx="6776159" cy="2139569"/>
          </a:xfrm>
          <a:prstGeom prst="rect">
            <a:avLst/>
          </a:prstGeom>
        </p:spPr>
        <p:txBody>
          <a:bodyPr lIns="0" tIns="0" rIns="0" bIns="0" rtlCol="0" anchor="t">
            <a:spAutoFit/>
          </a:bodyPr>
          <a:lstStyle/>
          <a:p>
            <a:pPr marL="453390" lvl="1" indent="-226695" algn="just">
              <a:lnSpc>
                <a:spcPts val="3422"/>
              </a:lnSpc>
              <a:buFont typeface="Arial"/>
              <a:buChar char="•"/>
            </a:pPr>
            <a:r>
              <a:rPr lang="en-US" sz="2100">
                <a:solidFill>
                  <a:srgbClr val="000000"/>
                </a:solidFill>
                <a:latin typeface="Arimo"/>
              </a:rPr>
              <a:t>Un des         plus importants cabinets d'auditet de conseil mondiaux.</a:t>
            </a:r>
          </a:p>
          <a:p>
            <a:pPr marL="453390" lvl="1" indent="-226695" algn="just">
              <a:lnSpc>
                <a:spcPts val="3422"/>
              </a:lnSpc>
              <a:buFont typeface="Arial"/>
              <a:buChar char="•"/>
            </a:pPr>
            <a:r>
              <a:rPr lang="en-US" sz="2100">
                <a:solidFill>
                  <a:srgbClr val="000000"/>
                </a:solidFill>
                <a:latin typeface="Arimo"/>
              </a:rPr>
              <a:t>CA mondial de </a:t>
            </a:r>
            <a:r>
              <a:rPr lang="en-US" sz="2100">
                <a:solidFill>
                  <a:srgbClr val="000000"/>
                </a:solidFill>
                <a:latin typeface="Arimo Bold"/>
              </a:rPr>
              <a:t>46,2</a:t>
            </a:r>
            <a:r>
              <a:rPr lang="en-US" sz="2100">
                <a:solidFill>
                  <a:srgbClr val="000000"/>
                </a:solidFill>
                <a:latin typeface="Arimo"/>
              </a:rPr>
              <a:t> milliards de         en 2019.</a:t>
            </a:r>
          </a:p>
          <a:p>
            <a:pPr marL="453390" lvl="1" indent="-226695" algn="just">
              <a:lnSpc>
                <a:spcPts val="3422"/>
              </a:lnSpc>
              <a:buFont typeface="Arial"/>
              <a:buChar char="•"/>
            </a:pPr>
            <a:r>
              <a:rPr lang="en-US" sz="2100">
                <a:solidFill>
                  <a:srgbClr val="000000"/>
                </a:solidFill>
                <a:latin typeface="Arimo"/>
              </a:rPr>
              <a:t>Le plus grand cabinet d'audit au monde en effectifs avec </a:t>
            </a:r>
            <a:r>
              <a:rPr lang="en-US" sz="2100">
                <a:solidFill>
                  <a:srgbClr val="000000"/>
                </a:solidFill>
                <a:latin typeface="Arimo Bold"/>
              </a:rPr>
              <a:t>312 000         </a:t>
            </a:r>
            <a:r>
              <a:rPr lang="en-US" sz="2100">
                <a:solidFill>
                  <a:srgbClr val="000000"/>
                </a:solidFill>
                <a:latin typeface="Arimo"/>
              </a:rPr>
              <a:t>.</a:t>
            </a:r>
          </a:p>
        </p:txBody>
      </p:sp>
      <p:pic>
        <p:nvPicPr>
          <p:cNvPr id="23" name="Picture 23"/>
          <p:cNvPicPr>
            <a:picLocks noChangeAspect="1"/>
          </p:cNvPicPr>
          <p:nvPr/>
        </p:nvPicPr>
        <p:blipFill>
          <a:blip r:embed="rId9"/>
          <a:srcRect/>
          <a:stretch>
            <a:fillRect/>
          </a:stretch>
        </p:blipFill>
        <p:spPr>
          <a:xfrm>
            <a:off x="8453541" y="4299439"/>
            <a:ext cx="326752" cy="478758"/>
          </a:xfrm>
          <a:prstGeom prst="rect">
            <a:avLst/>
          </a:prstGeom>
        </p:spPr>
      </p:pic>
      <p:pic>
        <p:nvPicPr>
          <p:cNvPr id="24" name="Picture 24"/>
          <p:cNvPicPr>
            <a:picLocks noChangeAspect="1"/>
          </p:cNvPicPr>
          <p:nvPr/>
        </p:nvPicPr>
        <p:blipFill>
          <a:blip r:embed="rId10"/>
          <a:srcRect/>
          <a:stretch>
            <a:fillRect/>
          </a:stretch>
        </p:blipFill>
        <p:spPr>
          <a:xfrm>
            <a:off x="6273136" y="5159745"/>
            <a:ext cx="440271" cy="486487"/>
          </a:xfrm>
          <a:prstGeom prst="rect">
            <a:avLst/>
          </a:prstGeom>
        </p:spPr>
      </p:pic>
      <p:sp>
        <p:nvSpPr>
          <p:cNvPr id="25" name="TextBox 25"/>
          <p:cNvSpPr txBox="1"/>
          <p:nvPr/>
        </p:nvSpPr>
        <p:spPr>
          <a:xfrm>
            <a:off x="4110284" y="6769942"/>
            <a:ext cx="6776159" cy="2562053"/>
          </a:xfrm>
          <a:prstGeom prst="rect">
            <a:avLst/>
          </a:prstGeom>
        </p:spPr>
        <p:txBody>
          <a:bodyPr lIns="0" tIns="0" rIns="0" bIns="0" rtlCol="0" anchor="t">
            <a:spAutoFit/>
          </a:bodyPr>
          <a:lstStyle/>
          <a:p>
            <a:pPr marL="453390" lvl="1" indent="-226695" algn="just">
              <a:lnSpc>
                <a:spcPts val="3422"/>
              </a:lnSpc>
              <a:buFont typeface="Arial"/>
              <a:buChar char="•"/>
            </a:pPr>
            <a:r>
              <a:rPr lang="en-US" sz="2099">
                <a:solidFill>
                  <a:srgbClr val="000000"/>
                </a:solidFill>
                <a:latin typeface="Arimo"/>
              </a:rPr>
              <a:t>Deloitte Nearshore a été créé en juillet         .</a:t>
            </a:r>
          </a:p>
          <a:p>
            <a:pPr marL="453390" lvl="1" indent="-226695" algn="just">
              <a:lnSpc>
                <a:spcPts val="3422"/>
              </a:lnSpc>
              <a:buFont typeface="Arial"/>
              <a:buChar char="•"/>
            </a:pPr>
            <a:r>
              <a:rPr lang="en-US" sz="2099">
                <a:solidFill>
                  <a:srgbClr val="000000"/>
                </a:solidFill>
                <a:latin typeface="Arimo"/>
              </a:rPr>
              <a:t>Une société à responsabilité limitée de droit marocain.</a:t>
            </a:r>
          </a:p>
          <a:p>
            <a:pPr marL="453390" lvl="1" indent="-226695" algn="just">
              <a:lnSpc>
                <a:spcPts val="3422"/>
              </a:lnSpc>
              <a:buFont typeface="Arial"/>
              <a:buChar char="•"/>
            </a:pPr>
            <a:r>
              <a:rPr lang="en-US" sz="2099">
                <a:solidFill>
                  <a:srgbClr val="000000"/>
                </a:solidFill>
                <a:latin typeface="Arimo"/>
              </a:rPr>
              <a:t>Filiale à             de Deloitte France.</a:t>
            </a:r>
          </a:p>
          <a:p>
            <a:pPr marL="453390" lvl="1" indent="-226695" algn="just">
              <a:lnSpc>
                <a:spcPts val="3422"/>
              </a:lnSpc>
              <a:buFont typeface="Arial"/>
              <a:buChar char="•"/>
            </a:pPr>
            <a:r>
              <a:rPr lang="en-US" sz="2099">
                <a:solidFill>
                  <a:srgbClr val="000000"/>
                </a:solidFill>
                <a:latin typeface="Arimo"/>
              </a:rPr>
              <a:t>Centre de Responsabilité à part entière au sein du reporting de gestion de Deloitte        .</a:t>
            </a:r>
          </a:p>
        </p:txBody>
      </p:sp>
      <p:pic>
        <p:nvPicPr>
          <p:cNvPr id="26" name="Picture 26"/>
          <p:cNvPicPr>
            <a:picLocks noChangeAspect="1"/>
          </p:cNvPicPr>
          <p:nvPr/>
        </p:nvPicPr>
        <p:blipFill>
          <a:blip r:embed="rId11"/>
          <a:srcRect/>
          <a:stretch>
            <a:fillRect/>
          </a:stretch>
        </p:blipFill>
        <p:spPr>
          <a:xfrm>
            <a:off x="9274605" y="6682653"/>
            <a:ext cx="437717" cy="460755"/>
          </a:xfrm>
          <a:prstGeom prst="rect">
            <a:avLst/>
          </a:prstGeom>
        </p:spPr>
      </p:pic>
      <p:pic>
        <p:nvPicPr>
          <p:cNvPr id="27" name="Picture 27"/>
          <p:cNvPicPr>
            <a:picLocks noChangeAspect="1"/>
          </p:cNvPicPr>
          <p:nvPr/>
        </p:nvPicPr>
        <p:blipFill>
          <a:blip r:embed="rId12"/>
          <a:srcRect/>
          <a:stretch>
            <a:fillRect/>
          </a:stretch>
        </p:blipFill>
        <p:spPr>
          <a:xfrm>
            <a:off x="5589973" y="8065552"/>
            <a:ext cx="771438" cy="501435"/>
          </a:xfrm>
          <a:prstGeom prst="rect">
            <a:avLst/>
          </a:prstGeom>
        </p:spPr>
      </p:pic>
      <p:pic>
        <p:nvPicPr>
          <p:cNvPr id="28" name="Picture 28"/>
          <p:cNvPicPr>
            <a:picLocks noChangeAspect="1"/>
          </p:cNvPicPr>
          <p:nvPr/>
        </p:nvPicPr>
        <p:blipFill>
          <a:blip r:embed="rId13"/>
          <a:srcRect/>
          <a:stretch>
            <a:fillRect/>
          </a:stretch>
        </p:blipFill>
        <p:spPr>
          <a:xfrm>
            <a:off x="8280955" y="8860001"/>
            <a:ext cx="522503" cy="510094"/>
          </a:xfrm>
          <a:prstGeom prst="rect">
            <a:avLst/>
          </a:prstGeom>
        </p:spPr>
      </p:pic>
      <p:pic>
        <p:nvPicPr>
          <p:cNvPr id="29" name="Picture 29"/>
          <p:cNvPicPr>
            <a:picLocks noChangeAspect="1"/>
          </p:cNvPicPr>
          <p:nvPr/>
        </p:nvPicPr>
        <p:blipFill>
          <a:blip r:embed="rId14"/>
          <a:srcRect/>
          <a:stretch>
            <a:fillRect/>
          </a:stretch>
        </p:blipFill>
        <p:spPr>
          <a:xfrm>
            <a:off x="2096181" y="6802596"/>
            <a:ext cx="1005620" cy="831258"/>
          </a:xfrm>
          <a:prstGeom prst="rect">
            <a:avLst/>
          </a:prstGeom>
        </p:spPr>
      </p:pic>
      <p:grpSp>
        <p:nvGrpSpPr>
          <p:cNvPr id="30" name="Group 30"/>
          <p:cNvGrpSpPr/>
          <p:nvPr/>
        </p:nvGrpSpPr>
        <p:grpSpPr>
          <a:xfrm>
            <a:off x="12109136" y="9213127"/>
            <a:ext cx="1253493" cy="251853"/>
            <a:chOff x="0" y="0"/>
            <a:chExt cx="2888648" cy="580390"/>
          </a:xfrm>
        </p:grpSpPr>
        <p:sp>
          <p:nvSpPr>
            <p:cNvPr id="31" name="Freeform 31"/>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2" name="Freeform 32"/>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5"/>
              </a:srgbClr>
            </a:solidFill>
          </p:spPr>
        </p:sp>
      </p:grpSp>
      <p:sp>
        <p:nvSpPr>
          <p:cNvPr id="33" name="AutoShape 33"/>
          <p:cNvSpPr/>
          <p:nvPr/>
        </p:nvSpPr>
        <p:spPr>
          <a:xfrm rot="-5400000">
            <a:off x="10817089" y="6175343"/>
            <a:ext cx="3614125" cy="27484"/>
          </a:xfrm>
          <a:prstGeom prst="rect">
            <a:avLst/>
          </a:prstGeom>
          <a:solidFill>
            <a:srgbClr val="191919">
              <a:alpha val="24705"/>
            </a:srgbClr>
          </a:solidFill>
        </p:spPr>
      </p:sp>
      <p:grpSp>
        <p:nvGrpSpPr>
          <p:cNvPr id="34" name="Group 34"/>
          <p:cNvGrpSpPr/>
          <p:nvPr/>
        </p:nvGrpSpPr>
        <p:grpSpPr>
          <a:xfrm>
            <a:off x="12614998" y="4256096"/>
            <a:ext cx="2059382" cy="251853"/>
            <a:chOff x="0" y="0"/>
            <a:chExt cx="4745803" cy="580390"/>
          </a:xfrm>
        </p:grpSpPr>
        <p:sp>
          <p:nvSpPr>
            <p:cNvPr id="35" name="Freeform 35"/>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6" name="Freeform 36"/>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5"/>
              </a:srgbClr>
            </a:solidFill>
          </p:spPr>
        </p:sp>
      </p:grpSp>
      <p:grpSp>
        <p:nvGrpSpPr>
          <p:cNvPr id="37" name="Group 37"/>
          <p:cNvGrpSpPr/>
          <p:nvPr/>
        </p:nvGrpSpPr>
        <p:grpSpPr>
          <a:xfrm>
            <a:off x="12702612" y="6115987"/>
            <a:ext cx="2416065" cy="251853"/>
            <a:chOff x="0" y="0"/>
            <a:chExt cx="5567772" cy="580390"/>
          </a:xfrm>
        </p:grpSpPr>
        <p:sp>
          <p:nvSpPr>
            <p:cNvPr id="38" name="Freeform 38"/>
            <p:cNvSpPr/>
            <p:nvPr/>
          </p:nvSpPr>
          <p:spPr>
            <a:xfrm>
              <a:off x="5155022"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39" name="Freeform 39"/>
            <p:cNvSpPr/>
            <p:nvPr/>
          </p:nvSpPr>
          <p:spPr>
            <a:xfrm>
              <a:off x="0" y="-2540"/>
              <a:ext cx="5567772" cy="582930"/>
            </a:xfrm>
            <a:custGeom>
              <a:avLst/>
              <a:gdLst/>
              <a:ahLst/>
              <a:cxnLst/>
              <a:rect l="l" t="t" r="r" b="b"/>
              <a:pathLst>
                <a:path w="5567772" h="582930">
                  <a:moveTo>
                    <a:pt x="5551262" y="261620"/>
                  </a:moveTo>
                  <a:lnTo>
                    <a:pt x="5176612" y="8890"/>
                  </a:lnTo>
                  <a:cubicBezTo>
                    <a:pt x="5165182" y="1270"/>
                    <a:pt x="5149943" y="0"/>
                    <a:pt x="5137243" y="6350"/>
                  </a:cubicBezTo>
                  <a:cubicBezTo>
                    <a:pt x="5124543" y="12700"/>
                    <a:pt x="5116922" y="25400"/>
                    <a:pt x="5116922" y="39370"/>
                  </a:cubicBezTo>
                  <a:lnTo>
                    <a:pt x="5116922" y="254000"/>
                  </a:lnTo>
                  <a:lnTo>
                    <a:pt x="0" y="254000"/>
                  </a:lnTo>
                  <a:lnTo>
                    <a:pt x="0" y="330200"/>
                  </a:lnTo>
                  <a:lnTo>
                    <a:pt x="5116922" y="330200"/>
                  </a:lnTo>
                  <a:lnTo>
                    <a:pt x="5116922" y="544830"/>
                  </a:lnTo>
                  <a:cubicBezTo>
                    <a:pt x="5116922" y="558800"/>
                    <a:pt x="5124542" y="571500"/>
                    <a:pt x="5137242" y="577850"/>
                  </a:cubicBezTo>
                  <a:cubicBezTo>
                    <a:pt x="5142322" y="580390"/>
                    <a:pt x="5148672" y="582930"/>
                    <a:pt x="5155022" y="582930"/>
                  </a:cubicBezTo>
                  <a:cubicBezTo>
                    <a:pt x="5162642" y="582930"/>
                    <a:pt x="5170262" y="580390"/>
                    <a:pt x="5176612" y="576580"/>
                  </a:cubicBezTo>
                  <a:lnTo>
                    <a:pt x="5551262" y="323850"/>
                  </a:lnTo>
                  <a:cubicBezTo>
                    <a:pt x="5561422" y="316230"/>
                    <a:pt x="5567772" y="304800"/>
                    <a:pt x="5567772" y="292100"/>
                  </a:cubicBezTo>
                  <a:cubicBezTo>
                    <a:pt x="5567772" y="279400"/>
                    <a:pt x="5561422" y="267970"/>
                    <a:pt x="5551262" y="261620"/>
                  </a:cubicBezTo>
                  <a:close/>
                  <a:moveTo>
                    <a:pt x="5193122" y="473710"/>
                  </a:moveTo>
                  <a:lnTo>
                    <a:pt x="5193122" y="111760"/>
                  </a:lnTo>
                  <a:lnTo>
                    <a:pt x="5461092" y="292100"/>
                  </a:lnTo>
                  <a:lnTo>
                    <a:pt x="5193122" y="473710"/>
                  </a:lnTo>
                  <a:close/>
                </a:path>
              </a:pathLst>
            </a:custGeom>
            <a:solidFill>
              <a:srgbClr val="191919">
                <a:alpha val="24705"/>
              </a:srgbClr>
            </a:solidFill>
          </p:spPr>
        </p:sp>
      </p:grpSp>
      <p:sp>
        <p:nvSpPr>
          <p:cNvPr id="40" name="AutoShape 40"/>
          <p:cNvSpPr/>
          <p:nvPr/>
        </p:nvSpPr>
        <p:spPr>
          <a:xfrm rot="-5400000">
            <a:off x="8977617" y="6171142"/>
            <a:ext cx="6294504" cy="31467"/>
          </a:xfrm>
          <a:prstGeom prst="rect">
            <a:avLst/>
          </a:prstGeom>
          <a:solidFill>
            <a:srgbClr val="191919">
              <a:alpha val="24705"/>
            </a:srgbClr>
          </a:solidFill>
        </p:spPr>
      </p:sp>
      <p:grpSp>
        <p:nvGrpSpPr>
          <p:cNvPr id="41" name="Group 41"/>
          <p:cNvGrpSpPr/>
          <p:nvPr/>
        </p:nvGrpSpPr>
        <p:grpSpPr>
          <a:xfrm>
            <a:off x="12118356" y="2913697"/>
            <a:ext cx="1253493" cy="251853"/>
            <a:chOff x="0" y="0"/>
            <a:chExt cx="2888648" cy="580390"/>
          </a:xfrm>
        </p:grpSpPr>
        <p:sp>
          <p:nvSpPr>
            <p:cNvPr id="42" name="Freeform 42"/>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43" name="Freeform 43"/>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5"/>
              </a:srgbClr>
            </a:solidFill>
          </p:spPr>
        </p:sp>
      </p:grpSp>
      <p:grpSp>
        <p:nvGrpSpPr>
          <p:cNvPr id="44" name="Group 44"/>
          <p:cNvGrpSpPr/>
          <p:nvPr/>
        </p:nvGrpSpPr>
        <p:grpSpPr>
          <a:xfrm>
            <a:off x="13543733" y="2661118"/>
            <a:ext cx="2800253" cy="757012"/>
            <a:chOff x="0" y="0"/>
            <a:chExt cx="9555633" cy="2583240"/>
          </a:xfrm>
        </p:grpSpPr>
        <p:sp>
          <p:nvSpPr>
            <p:cNvPr id="45" name="Freeform 45"/>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86EAE9"/>
            </a:solidFill>
          </p:spPr>
        </p:sp>
      </p:grpSp>
      <p:grpSp>
        <p:nvGrpSpPr>
          <p:cNvPr id="46" name="Group 46"/>
          <p:cNvGrpSpPr/>
          <p:nvPr/>
        </p:nvGrpSpPr>
        <p:grpSpPr>
          <a:xfrm>
            <a:off x="14943860" y="3975990"/>
            <a:ext cx="2800253" cy="757012"/>
            <a:chOff x="0" y="0"/>
            <a:chExt cx="9555633" cy="2583240"/>
          </a:xfrm>
        </p:grpSpPr>
        <p:sp>
          <p:nvSpPr>
            <p:cNvPr id="47" name="Freeform 47"/>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EDAD8"/>
            </a:solidFill>
          </p:spPr>
        </p:sp>
      </p:grpSp>
      <p:grpSp>
        <p:nvGrpSpPr>
          <p:cNvPr id="48" name="Group 48"/>
          <p:cNvGrpSpPr/>
          <p:nvPr/>
        </p:nvGrpSpPr>
        <p:grpSpPr>
          <a:xfrm>
            <a:off x="15240097" y="5823345"/>
            <a:ext cx="2800253" cy="757012"/>
            <a:chOff x="0" y="0"/>
            <a:chExt cx="9555633" cy="2583240"/>
          </a:xfrm>
        </p:grpSpPr>
        <p:sp>
          <p:nvSpPr>
            <p:cNvPr id="49" name="Freeform 49"/>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7C9EF"/>
            </a:solidFill>
          </p:spPr>
        </p:sp>
      </p:grpSp>
      <p:grpSp>
        <p:nvGrpSpPr>
          <p:cNvPr id="50" name="Group 50"/>
          <p:cNvGrpSpPr/>
          <p:nvPr/>
        </p:nvGrpSpPr>
        <p:grpSpPr>
          <a:xfrm>
            <a:off x="15002539" y="7653374"/>
            <a:ext cx="2800253" cy="757012"/>
            <a:chOff x="0" y="0"/>
            <a:chExt cx="9555633" cy="2583240"/>
          </a:xfrm>
        </p:grpSpPr>
        <p:sp>
          <p:nvSpPr>
            <p:cNvPr id="51" name="Freeform 51"/>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2C92D5"/>
            </a:solidFill>
          </p:spPr>
        </p:sp>
      </p:grpSp>
      <p:sp>
        <p:nvSpPr>
          <p:cNvPr id="52" name="TextBox 52"/>
          <p:cNvSpPr txBox="1"/>
          <p:nvPr/>
        </p:nvSpPr>
        <p:spPr>
          <a:xfrm>
            <a:off x="14003582" y="2851466"/>
            <a:ext cx="1880557" cy="309059"/>
          </a:xfrm>
          <a:prstGeom prst="rect">
            <a:avLst/>
          </a:prstGeom>
        </p:spPr>
        <p:txBody>
          <a:bodyPr lIns="0" tIns="0" rIns="0" bIns="0" rtlCol="0" anchor="t">
            <a:spAutoFit/>
          </a:bodyPr>
          <a:lstStyle/>
          <a:p>
            <a:pPr algn="ctr">
              <a:lnSpc>
                <a:spcPts val="2578"/>
              </a:lnSpc>
            </a:pPr>
            <a:r>
              <a:rPr lang="en-US" sz="2000" b="1" spc="85" dirty="0">
                <a:solidFill>
                  <a:srgbClr val="FFFFFF"/>
                </a:solidFill>
                <a:latin typeface="Aileron Regular"/>
              </a:rPr>
              <a:t>AUDIT</a:t>
            </a:r>
          </a:p>
        </p:txBody>
      </p:sp>
      <p:sp>
        <p:nvSpPr>
          <p:cNvPr id="53" name="TextBox 53"/>
          <p:cNvSpPr txBox="1"/>
          <p:nvPr/>
        </p:nvSpPr>
        <p:spPr>
          <a:xfrm>
            <a:off x="15069719" y="4191111"/>
            <a:ext cx="2548534" cy="309059"/>
          </a:xfrm>
          <a:prstGeom prst="rect">
            <a:avLst/>
          </a:prstGeom>
        </p:spPr>
        <p:txBody>
          <a:bodyPr wrap="square" lIns="0" tIns="0" rIns="0" bIns="0" rtlCol="0" anchor="t">
            <a:spAutoFit/>
          </a:bodyPr>
          <a:lstStyle/>
          <a:p>
            <a:pPr algn="ctr">
              <a:lnSpc>
                <a:spcPts val="2578"/>
              </a:lnSpc>
            </a:pPr>
            <a:r>
              <a:rPr lang="en-US" sz="2000" b="1" spc="85" dirty="0">
                <a:solidFill>
                  <a:srgbClr val="FFFFFF"/>
                </a:solidFill>
                <a:latin typeface="Aileron Regular"/>
              </a:rPr>
              <a:t>RISK ADVISORY</a:t>
            </a:r>
          </a:p>
        </p:txBody>
      </p:sp>
      <p:sp>
        <p:nvSpPr>
          <p:cNvPr id="54" name="TextBox 54"/>
          <p:cNvSpPr txBox="1"/>
          <p:nvPr/>
        </p:nvSpPr>
        <p:spPr>
          <a:xfrm>
            <a:off x="15325719" y="6047321"/>
            <a:ext cx="2629008" cy="309059"/>
          </a:xfrm>
          <a:prstGeom prst="rect">
            <a:avLst/>
          </a:prstGeom>
        </p:spPr>
        <p:txBody>
          <a:bodyPr wrap="square" lIns="0" tIns="0" rIns="0" bIns="0" rtlCol="0" anchor="t">
            <a:spAutoFit/>
          </a:bodyPr>
          <a:lstStyle/>
          <a:p>
            <a:pPr algn="ctr">
              <a:lnSpc>
                <a:spcPts val="2578"/>
              </a:lnSpc>
            </a:pPr>
            <a:r>
              <a:rPr lang="en-US" sz="2000" b="1" spc="85" dirty="0">
                <a:solidFill>
                  <a:srgbClr val="FFFFFF"/>
                </a:solidFill>
                <a:latin typeface="Aileron Regular"/>
              </a:rPr>
              <a:t>CONSULTING BPO</a:t>
            </a:r>
          </a:p>
        </p:txBody>
      </p:sp>
      <p:sp>
        <p:nvSpPr>
          <p:cNvPr id="55" name="TextBox 55"/>
          <p:cNvSpPr txBox="1"/>
          <p:nvPr/>
        </p:nvSpPr>
        <p:spPr>
          <a:xfrm>
            <a:off x="15026475" y="7837653"/>
            <a:ext cx="2752381" cy="300788"/>
          </a:xfrm>
          <a:prstGeom prst="rect">
            <a:avLst/>
          </a:prstGeom>
        </p:spPr>
        <p:txBody>
          <a:bodyPr lIns="0" tIns="0" rIns="0" bIns="0" rtlCol="0" anchor="t">
            <a:spAutoFit/>
          </a:bodyPr>
          <a:lstStyle/>
          <a:p>
            <a:pPr algn="ctr">
              <a:lnSpc>
                <a:spcPts val="2578"/>
              </a:lnSpc>
            </a:pPr>
            <a:r>
              <a:rPr lang="en-US" b="1" spc="85" dirty="0">
                <a:solidFill>
                  <a:srgbClr val="FFFFFF"/>
                </a:solidFill>
                <a:latin typeface="Aileron Regular"/>
              </a:rPr>
              <a:t>CONSULTING TECHNO</a:t>
            </a:r>
          </a:p>
        </p:txBody>
      </p:sp>
      <p:pic>
        <p:nvPicPr>
          <p:cNvPr id="56" name="Picture 56"/>
          <p:cNvPicPr>
            <a:picLocks noChangeAspect="1"/>
          </p:cNvPicPr>
          <p:nvPr/>
        </p:nvPicPr>
        <p:blipFill>
          <a:blip r:embed="rId15"/>
          <a:srcRect/>
          <a:stretch>
            <a:fillRect/>
          </a:stretch>
        </p:blipFill>
        <p:spPr>
          <a:xfrm>
            <a:off x="10972101" y="5217611"/>
            <a:ext cx="2111003" cy="2111003"/>
          </a:xfrm>
          <a:prstGeom prst="rect">
            <a:avLst/>
          </a:prstGeom>
        </p:spPr>
      </p:pic>
      <p:pic>
        <p:nvPicPr>
          <p:cNvPr id="57" name="Picture 57"/>
          <p:cNvPicPr>
            <a:picLocks noChangeAspect="1"/>
          </p:cNvPicPr>
          <p:nvPr/>
        </p:nvPicPr>
        <p:blipFill>
          <a:blip r:embed="rId16"/>
          <a:srcRect/>
          <a:stretch>
            <a:fillRect/>
          </a:stretch>
        </p:blipFill>
        <p:spPr>
          <a:xfrm>
            <a:off x="11332492" y="5618920"/>
            <a:ext cx="1390221" cy="1245986"/>
          </a:xfrm>
          <a:prstGeom prst="rect">
            <a:avLst/>
          </a:prstGeom>
        </p:spPr>
      </p:pic>
      <p:sp>
        <p:nvSpPr>
          <p:cNvPr id="58" name="TextBox 58"/>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59" name="TextBox 5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60" name="TextBox 6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61" name="TextBox 61"/>
          <p:cNvSpPr txBox="1"/>
          <p:nvPr/>
        </p:nvSpPr>
        <p:spPr>
          <a:xfrm>
            <a:off x="4939048" y="1654661"/>
            <a:ext cx="5772252" cy="599331"/>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Organisme</a:t>
            </a:r>
            <a:r>
              <a:rPr lang="en-US" sz="3600" dirty="0">
                <a:solidFill>
                  <a:srgbClr val="286A6C"/>
                </a:solidFill>
                <a:latin typeface="Aileron Regular Bold"/>
              </a:rPr>
              <a:t> </a:t>
            </a:r>
            <a:r>
              <a:rPr lang="en-US" sz="3600" dirty="0" err="1">
                <a:solidFill>
                  <a:srgbClr val="286A6C"/>
                </a:solidFill>
                <a:latin typeface="Aileron Regular Bold"/>
              </a:rPr>
              <a:t>d'accueil</a:t>
            </a:r>
            <a:endParaRPr lang="en-US" sz="3600" dirty="0">
              <a:solidFill>
                <a:srgbClr val="286A6C"/>
              </a:solidFill>
              <a:latin typeface="Aileron Regular Bold"/>
            </a:endParaRPr>
          </a:p>
        </p:txBody>
      </p:sp>
      <p:grpSp>
        <p:nvGrpSpPr>
          <p:cNvPr id="62" name="Group 62"/>
          <p:cNvGrpSpPr/>
          <p:nvPr/>
        </p:nvGrpSpPr>
        <p:grpSpPr>
          <a:xfrm>
            <a:off x="12614998" y="7870221"/>
            <a:ext cx="2059382" cy="251853"/>
            <a:chOff x="0" y="0"/>
            <a:chExt cx="4745803" cy="580390"/>
          </a:xfrm>
        </p:grpSpPr>
        <p:sp>
          <p:nvSpPr>
            <p:cNvPr id="63" name="Freeform 63"/>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5"/>
              </a:srgbClr>
            </a:solidFill>
          </p:spPr>
        </p:sp>
        <p:sp>
          <p:nvSpPr>
            <p:cNvPr id="64" name="Freeform 64"/>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5"/>
              </a:srgbClr>
            </a:solidFill>
          </p:spPr>
        </p:sp>
      </p:grpSp>
      <p:grpSp>
        <p:nvGrpSpPr>
          <p:cNvPr id="65" name="Group 65"/>
          <p:cNvGrpSpPr/>
          <p:nvPr/>
        </p:nvGrpSpPr>
        <p:grpSpPr>
          <a:xfrm>
            <a:off x="13543733" y="8897118"/>
            <a:ext cx="2800253" cy="757012"/>
            <a:chOff x="0" y="0"/>
            <a:chExt cx="9555633" cy="2583240"/>
          </a:xfrm>
        </p:grpSpPr>
        <p:sp>
          <p:nvSpPr>
            <p:cNvPr id="66" name="Freeform 66"/>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13538A"/>
            </a:solidFill>
          </p:spPr>
        </p:sp>
      </p:grpSp>
      <p:sp>
        <p:nvSpPr>
          <p:cNvPr id="67" name="TextBox 67"/>
          <p:cNvSpPr txBox="1"/>
          <p:nvPr/>
        </p:nvSpPr>
        <p:spPr>
          <a:xfrm>
            <a:off x="13567669" y="9081397"/>
            <a:ext cx="2752381" cy="309059"/>
          </a:xfrm>
          <a:prstGeom prst="rect">
            <a:avLst/>
          </a:prstGeom>
        </p:spPr>
        <p:txBody>
          <a:bodyPr lIns="0" tIns="0" rIns="0" bIns="0" rtlCol="0" anchor="t">
            <a:spAutoFit/>
          </a:bodyPr>
          <a:lstStyle/>
          <a:p>
            <a:pPr algn="ctr">
              <a:lnSpc>
                <a:spcPts val="2578"/>
              </a:lnSpc>
            </a:pPr>
            <a:r>
              <a:rPr lang="en-US" sz="2000" b="1" spc="85" dirty="0">
                <a:solidFill>
                  <a:srgbClr val="FFFFFF"/>
                </a:solidFill>
                <a:latin typeface="Aileron Regular"/>
              </a:rPr>
              <a:t>ICS</a:t>
            </a:r>
          </a:p>
        </p:txBody>
      </p:sp>
      <p:sp>
        <p:nvSpPr>
          <p:cNvPr id="68" name="TextBox 68"/>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69" name="TextBox 69"/>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70" name="TextBox 70"/>
          <p:cNvSpPr txBox="1"/>
          <p:nvPr/>
        </p:nvSpPr>
        <p:spPr>
          <a:xfrm>
            <a:off x="4940105" y="2427948"/>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Fiche technique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295946" y="1350864"/>
            <a:ext cx="1084710" cy="1084710"/>
          </a:xfrm>
          <a:prstGeom prst="rect">
            <a:avLst/>
          </a:prstGeom>
        </p:spPr>
      </p:pic>
      <p:pic>
        <p:nvPicPr>
          <p:cNvPr id="3" name="Picture 3"/>
          <p:cNvPicPr>
            <a:picLocks noChangeAspect="1"/>
          </p:cNvPicPr>
          <p:nvPr/>
        </p:nvPicPr>
        <p:blipFill>
          <a:blip r:embed="rId2"/>
          <a:srcRect/>
          <a:stretch>
            <a:fillRect/>
          </a:stretch>
        </p:blipFill>
        <p:spPr>
          <a:xfrm>
            <a:off x="12486446" y="1541364"/>
            <a:ext cx="1084710" cy="1084710"/>
          </a:xfrm>
          <a:prstGeom prst="rect">
            <a:avLst/>
          </a:prstGeom>
        </p:spPr>
      </p:pic>
      <p:sp>
        <p:nvSpPr>
          <p:cNvPr id="4" name="AutoShape 4"/>
          <p:cNvSpPr/>
          <p:nvPr/>
        </p:nvSpPr>
        <p:spPr>
          <a:xfrm>
            <a:off x="0" y="1433"/>
            <a:ext cx="3656202" cy="1301806"/>
          </a:xfrm>
          <a:prstGeom prst="rect">
            <a:avLst/>
          </a:prstGeom>
          <a:solidFill>
            <a:srgbClr val="9AC026">
              <a:alpha val="80000"/>
            </a:srgbClr>
          </a:solidFill>
        </p:spPr>
      </p:sp>
      <p:sp>
        <p:nvSpPr>
          <p:cNvPr id="5" name="AutoShape 5"/>
          <p:cNvSpPr/>
          <p:nvPr/>
        </p:nvSpPr>
        <p:spPr>
          <a:xfrm>
            <a:off x="3659698" y="9525"/>
            <a:ext cx="3656202" cy="1301806"/>
          </a:xfrm>
          <a:prstGeom prst="rect">
            <a:avLst/>
          </a:prstGeom>
          <a:solidFill>
            <a:srgbClr val="9AC026">
              <a:alpha val="80000"/>
            </a:srgbClr>
          </a:solidFill>
        </p:spPr>
      </p:sp>
      <p:sp>
        <p:nvSpPr>
          <p:cNvPr id="6" name="AutoShape 6"/>
          <p:cNvSpPr/>
          <p:nvPr/>
        </p:nvSpPr>
        <p:spPr>
          <a:xfrm>
            <a:off x="7315899" y="0"/>
            <a:ext cx="3656202" cy="1301806"/>
          </a:xfrm>
          <a:prstGeom prst="rect">
            <a:avLst/>
          </a:prstGeom>
          <a:solidFill>
            <a:srgbClr val="9AC026">
              <a:alpha val="80784"/>
            </a:srgbClr>
          </a:solidFill>
        </p:spPr>
      </p:sp>
      <p:sp>
        <p:nvSpPr>
          <p:cNvPr id="7" name="AutoShape 7"/>
          <p:cNvSpPr/>
          <p:nvPr/>
        </p:nvSpPr>
        <p:spPr>
          <a:xfrm>
            <a:off x="11010201" y="0"/>
            <a:ext cx="3656202" cy="2587428"/>
          </a:xfrm>
          <a:prstGeom prst="rect">
            <a:avLst/>
          </a:prstGeom>
          <a:solidFill>
            <a:srgbClr val="9AC026"/>
          </a:solidFill>
        </p:spPr>
      </p:sp>
      <p:sp>
        <p:nvSpPr>
          <p:cNvPr id="8" name="AutoShape 8"/>
          <p:cNvSpPr/>
          <p:nvPr/>
        </p:nvSpPr>
        <p:spPr>
          <a:xfrm>
            <a:off x="14631798" y="9525"/>
            <a:ext cx="3656202" cy="1301806"/>
          </a:xfrm>
          <a:prstGeom prst="rect">
            <a:avLst/>
          </a:prstGeom>
          <a:solidFill>
            <a:srgbClr val="9AC026">
              <a:alpha val="80000"/>
            </a:srgbClr>
          </a:solidFill>
        </p:spPr>
      </p:sp>
      <p:grpSp>
        <p:nvGrpSpPr>
          <p:cNvPr id="9" name="Group 9"/>
          <p:cNvGrpSpPr/>
          <p:nvPr/>
        </p:nvGrpSpPr>
        <p:grpSpPr>
          <a:xfrm rot="5400000">
            <a:off x="2938624" y="477964"/>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6636421" y="477964"/>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0340248"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5" name="Group 15"/>
          <p:cNvGrpSpPr/>
          <p:nvPr/>
        </p:nvGrpSpPr>
        <p:grpSpPr>
          <a:xfrm rot="5400000">
            <a:off x="14034549" y="477964"/>
            <a:ext cx="1301806" cy="364929"/>
            <a:chOff x="0" y="0"/>
            <a:chExt cx="2038705" cy="571500"/>
          </a:xfrm>
        </p:grpSpPr>
        <p:sp>
          <p:nvSpPr>
            <p:cNvPr id="16" name="Freeform 16"/>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7" name="Picture 17"/>
          <p:cNvPicPr>
            <a:picLocks noChangeAspect="1"/>
          </p:cNvPicPr>
          <p:nvPr/>
        </p:nvPicPr>
        <p:blipFill>
          <a:blip r:embed="rId2"/>
          <a:srcRect/>
          <a:stretch>
            <a:fillRect/>
          </a:stretch>
        </p:blipFill>
        <p:spPr>
          <a:xfrm>
            <a:off x="12295946" y="1360389"/>
            <a:ext cx="1084710" cy="1084710"/>
          </a:xfrm>
          <a:prstGeom prst="rect">
            <a:avLst/>
          </a:prstGeom>
        </p:spPr>
      </p:pic>
      <p:pic>
        <p:nvPicPr>
          <p:cNvPr id="18" name="Picture 18"/>
          <p:cNvPicPr>
            <a:picLocks noChangeAspect="1"/>
          </p:cNvPicPr>
          <p:nvPr/>
        </p:nvPicPr>
        <p:blipFill>
          <a:blip r:embed="rId3">
            <a:alphaModFix amt="52000"/>
          </a:blip>
          <a:srcRect/>
          <a:stretch>
            <a:fillRect/>
          </a:stretch>
        </p:blipFill>
        <p:spPr>
          <a:xfrm>
            <a:off x="690502" y="1678535"/>
            <a:ext cx="283987" cy="464602"/>
          </a:xfrm>
          <a:prstGeom prst="rect">
            <a:avLst/>
          </a:prstGeom>
        </p:spPr>
      </p:pic>
      <p:pic>
        <p:nvPicPr>
          <p:cNvPr id="19" name="Picture 19"/>
          <p:cNvPicPr>
            <a:picLocks noChangeAspect="1"/>
          </p:cNvPicPr>
          <p:nvPr/>
        </p:nvPicPr>
        <p:blipFill>
          <a:blip r:embed="rId4"/>
          <a:srcRect/>
          <a:stretch>
            <a:fillRect/>
          </a:stretch>
        </p:blipFill>
        <p:spPr>
          <a:xfrm>
            <a:off x="1942656" y="4232318"/>
            <a:ext cx="1899506" cy="1872753"/>
          </a:xfrm>
          <a:prstGeom prst="rect">
            <a:avLst/>
          </a:prstGeom>
        </p:spPr>
      </p:pic>
      <p:pic>
        <p:nvPicPr>
          <p:cNvPr id="20" name="Picture 20"/>
          <p:cNvPicPr>
            <a:picLocks noChangeAspect="1"/>
          </p:cNvPicPr>
          <p:nvPr/>
        </p:nvPicPr>
        <p:blipFill>
          <a:blip r:embed="rId5"/>
          <a:srcRect/>
          <a:stretch>
            <a:fillRect/>
          </a:stretch>
        </p:blipFill>
        <p:spPr>
          <a:xfrm>
            <a:off x="12295946" y="4745274"/>
            <a:ext cx="5021804" cy="1512818"/>
          </a:xfrm>
          <a:prstGeom prst="rect">
            <a:avLst/>
          </a:prstGeom>
        </p:spPr>
      </p:pic>
      <p:pic>
        <p:nvPicPr>
          <p:cNvPr id="21" name="Picture 21"/>
          <p:cNvPicPr>
            <a:picLocks noChangeAspect="1"/>
          </p:cNvPicPr>
          <p:nvPr/>
        </p:nvPicPr>
        <p:blipFill>
          <a:blip r:embed="rId6"/>
          <a:srcRect l="24648" t="9142" r="28710" b="18423"/>
          <a:stretch>
            <a:fillRect/>
          </a:stretch>
        </p:blipFill>
        <p:spPr>
          <a:xfrm>
            <a:off x="8746517" y="3948821"/>
            <a:ext cx="2757673" cy="2309271"/>
          </a:xfrm>
          <a:prstGeom prst="rect">
            <a:avLst/>
          </a:prstGeom>
        </p:spPr>
      </p:pic>
      <p:pic>
        <p:nvPicPr>
          <p:cNvPr id="22" name="Picture 22"/>
          <p:cNvPicPr>
            <a:picLocks noChangeAspect="1"/>
          </p:cNvPicPr>
          <p:nvPr/>
        </p:nvPicPr>
        <p:blipFill>
          <a:blip r:embed="rId7"/>
          <a:srcRect l="3820" t="16119" b="17982"/>
          <a:stretch>
            <a:fillRect/>
          </a:stretch>
        </p:blipFill>
        <p:spPr>
          <a:xfrm>
            <a:off x="4154140" y="6656318"/>
            <a:ext cx="5176612" cy="1891643"/>
          </a:xfrm>
          <a:prstGeom prst="rect">
            <a:avLst/>
          </a:prstGeom>
        </p:spPr>
      </p:pic>
      <p:pic>
        <p:nvPicPr>
          <p:cNvPr id="23" name="Picture 23"/>
          <p:cNvPicPr>
            <a:picLocks noChangeAspect="1"/>
          </p:cNvPicPr>
          <p:nvPr/>
        </p:nvPicPr>
        <p:blipFill>
          <a:blip r:embed="rId8"/>
          <a:srcRect/>
          <a:stretch>
            <a:fillRect/>
          </a:stretch>
        </p:blipFill>
        <p:spPr>
          <a:xfrm>
            <a:off x="5647425" y="3321137"/>
            <a:ext cx="1822363" cy="1822363"/>
          </a:xfrm>
          <a:prstGeom prst="rect">
            <a:avLst/>
          </a:prstGeom>
        </p:spPr>
      </p:pic>
      <p:pic>
        <p:nvPicPr>
          <p:cNvPr id="24" name="Picture 24"/>
          <p:cNvPicPr>
            <a:picLocks noChangeAspect="1"/>
          </p:cNvPicPr>
          <p:nvPr/>
        </p:nvPicPr>
        <p:blipFill>
          <a:blip r:embed="rId9"/>
          <a:srcRect/>
          <a:stretch>
            <a:fillRect/>
          </a:stretch>
        </p:blipFill>
        <p:spPr>
          <a:xfrm>
            <a:off x="11857665" y="7136278"/>
            <a:ext cx="2342273" cy="2342273"/>
          </a:xfrm>
          <a:prstGeom prst="rect">
            <a:avLst/>
          </a:prstGeom>
        </p:spPr>
      </p:pic>
      <p:sp>
        <p:nvSpPr>
          <p:cNvPr id="25" name="TextBox 25"/>
          <p:cNvSpPr txBox="1"/>
          <p:nvPr/>
        </p:nvSpPr>
        <p:spPr>
          <a:xfrm>
            <a:off x="175692" y="195205"/>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26" name="TextBox 26"/>
          <p:cNvSpPr txBox="1"/>
          <p:nvPr/>
        </p:nvSpPr>
        <p:spPr>
          <a:xfrm>
            <a:off x="3842162" y="211737"/>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Analyse et conception</a:t>
            </a:r>
          </a:p>
        </p:txBody>
      </p:sp>
      <p:sp>
        <p:nvSpPr>
          <p:cNvPr id="27" name="TextBox 27"/>
          <p:cNvSpPr txBox="1"/>
          <p:nvPr/>
        </p:nvSpPr>
        <p:spPr>
          <a:xfrm>
            <a:off x="7553763"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8" name="TextBox 28"/>
          <p:cNvSpPr txBox="1"/>
          <p:nvPr/>
        </p:nvSpPr>
        <p:spPr>
          <a:xfrm>
            <a:off x="14841962" y="223780"/>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9" name="TextBox 29"/>
          <p:cNvSpPr txBox="1"/>
          <p:nvPr/>
        </p:nvSpPr>
        <p:spPr>
          <a:xfrm>
            <a:off x="11213730"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Tâches supplémentaires</a:t>
            </a:r>
          </a:p>
        </p:txBody>
      </p:sp>
      <p:sp>
        <p:nvSpPr>
          <p:cNvPr id="30" name="TextBox 30"/>
          <p:cNvSpPr txBox="1"/>
          <p:nvPr/>
        </p:nvSpPr>
        <p:spPr>
          <a:xfrm>
            <a:off x="1268985" y="1576042"/>
            <a:ext cx="6289675" cy="619760"/>
          </a:xfrm>
          <a:prstGeom prst="rect">
            <a:avLst/>
          </a:prstGeom>
        </p:spPr>
        <p:txBody>
          <a:bodyPr lIns="0" tIns="0" rIns="0" bIns="0" rtlCol="0" anchor="t">
            <a:spAutoFit/>
          </a:bodyPr>
          <a:lstStyle/>
          <a:p>
            <a:pPr>
              <a:lnSpc>
                <a:spcPts val="5040"/>
              </a:lnSpc>
            </a:pPr>
            <a:r>
              <a:rPr lang="en-US" sz="3600">
                <a:solidFill>
                  <a:srgbClr val="286A6C"/>
                </a:solidFill>
                <a:latin typeface="Aileron Regular Bold"/>
              </a:rPr>
              <a:t>Technologies utilisées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pic>
        <p:nvPicPr>
          <p:cNvPr id="17" name="Picture 17"/>
          <p:cNvPicPr>
            <a:picLocks noChangeAspect="1"/>
          </p:cNvPicPr>
          <p:nvPr/>
        </p:nvPicPr>
        <p:blipFill>
          <a:blip r:embed="rId4"/>
          <a:srcRect t="223" b="223"/>
          <a:stretch>
            <a:fillRect/>
          </a:stretch>
        </p:blipFill>
        <p:spPr>
          <a:xfrm>
            <a:off x="2753579" y="3225986"/>
            <a:ext cx="12780841" cy="6923569"/>
          </a:xfrm>
          <a:prstGeom prst="rect">
            <a:avLst/>
          </a:prstGeom>
        </p:spPr>
      </p:pic>
      <p:sp>
        <p:nvSpPr>
          <p:cNvPr id="18" name="TextBox 18"/>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19" name="TextBox 1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0" name="TextBox 20"/>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1" name="TextBox 21"/>
          <p:cNvSpPr txBox="1"/>
          <p:nvPr/>
        </p:nvSpPr>
        <p:spPr>
          <a:xfrm>
            <a:off x="4921254" y="1717379"/>
            <a:ext cx="5816854" cy="587084"/>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Organisme</a:t>
            </a:r>
            <a:r>
              <a:rPr lang="en-US" sz="3600" dirty="0">
                <a:solidFill>
                  <a:srgbClr val="286A6C"/>
                </a:solidFill>
                <a:latin typeface="Aileron Regular Bold"/>
              </a:rPr>
              <a:t> </a:t>
            </a:r>
            <a:r>
              <a:rPr lang="en-US" sz="3600" dirty="0" err="1">
                <a:solidFill>
                  <a:srgbClr val="286A6C"/>
                </a:solidFill>
                <a:latin typeface="Aileron Regular Bold"/>
              </a:rPr>
              <a:t>d'accueil</a:t>
            </a:r>
            <a:endParaRPr lang="en-US" sz="3600" dirty="0">
              <a:solidFill>
                <a:srgbClr val="286A6C"/>
              </a:solidFill>
              <a:latin typeface="Aileron Regular Bold"/>
            </a:endParaRPr>
          </a:p>
        </p:txBody>
      </p:sp>
      <p:sp>
        <p:nvSpPr>
          <p:cNvPr id="22" name="TextBox 22"/>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3" name="TextBox 23"/>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4" name="TextBox 24"/>
          <p:cNvSpPr txBox="1"/>
          <p:nvPr/>
        </p:nvSpPr>
        <p:spPr>
          <a:xfrm>
            <a:off x="4917384" y="2427948"/>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O</a:t>
            </a:r>
            <a:r>
              <a:rPr lang="en-US" sz="2800" u="none" spc="84">
                <a:solidFill>
                  <a:srgbClr val="191919"/>
                </a:solidFill>
                <a:latin typeface="Aileron Heavy"/>
              </a:rPr>
              <a:t>rganigramme de la structure d’accueil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692628"/>
            <a:ext cx="283987" cy="464602"/>
          </a:xfrm>
          <a:prstGeom prst="rect">
            <a:avLst/>
          </a:prstGeom>
        </p:spPr>
      </p:pic>
      <p:pic>
        <p:nvPicPr>
          <p:cNvPr id="17" name="Picture 17"/>
          <p:cNvPicPr>
            <a:picLocks noChangeAspect="1"/>
          </p:cNvPicPr>
          <p:nvPr/>
        </p:nvPicPr>
        <p:blipFill>
          <a:blip r:embed="rId4"/>
          <a:srcRect/>
          <a:stretch>
            <a:fillRect/>
          </a:stretch>
        </p:blipFill>
        <p:spPr>
          <a:xfrm>
            <a:off x="2907989" y="3065170"/>
            <a:ext cx="12967336" cy="6741197"/>
          </a:xfrm>
          <a:prstGeom prst="rect">
            <a:avLst/>
          </a:prstGeom>
        </p:spPr>
      </p:pic>
      <p:pic>
        <p:nvPicPr>
          <p:cNvPr id="18" name="Picture 18"/>
          <p:cNvPicPr>
            <a:picLocks noChangeAspect="1"/>
          </p:cNvPicPr>
          <p:nvPr/>
        </p:nvPicPr>
        <p:blipFill>
          <a:blip r:embed="rId5"/>
          <a:srcRect/>
          <a:stretch>
            <a:fillRect/>
          </a:stretch>
        </p:blipFill>
        <p:spPr>
          <a:xfrm>
            <a:off x="6502831" y="4965877"/>
            <a:ext cx="6076988" cy="3198015"/>
          </a:xfrm>
          <a:prstGeom prst="rect">
            <a:avLst/>
          </a:prstGeom>
        </p:spPr>
      </p:pic>
      <p:pic>
        <p:nvPicPr>
          <p:cNvPr id="19" name="Picture 19"/>
          <p:cNvPicPr>
            <a:picLocks noChangeAspect="1"/>
          </p:cNvPicPr>
          <p:nvPr/>
        </p:nvPicPr>
        <p:blipFill>
          <a:blip r:embed="rId6"/>
          <a:srcRect/>
          <a:stretch>
            <a:fillRect/>
          </a:stretch>
        </p:blipFill>
        <p:spPr>
          <a:xfrm>
            <a:off x="4019641" y="3906158"/>
            <a:ext cx="1200360" cy="1429000"/>
          </a:xfrm>
          <a:prstGeom prst="rect">
            <a:avLst/>
          </a:prstGeom>
        </p:spPr>
      </p:pic>
      <p:pic>
        <p:nvPicPr>
          <p:cNvPr id="20" name="Picture 20"/>
          <p:cNvPicPr>
            <a:picLocks noChangeAspect="1"/>
          </p:cNvPicPr>
          <p:nvPr/>
        </p:nvPicPr>
        <p:blipFill>
          <a:blip r:embed="rId7"/>
          <a:srcRect/>
          <a:stretch>
            <a:fillRect/>
          </a:stretch>
        </p:blipFill>
        <p:spPr>
          <a:xfrm>
            <a:off x="13929159" y="4135167"/>
            <a:ext cx="1339824" cy="1361956"/>
          </a:xfrm>
          <a:prstGeom prst="rect">
            <a:avLst/>
          </a:prstGeom>
        </p:spPr>
      </p:pic>
      <p:pic>
        <p:nvPicPr>
          <p:cNvPr id="21" name="Picture 21"/>
          <p:cNvPicPr>
            <a:picLocks noChangeAspect="1"/>
          </p:cNvPicPr>
          <p:nvPr/>
        </p:nvPicPr>
        <p:blipFill>
          <a:blip r:embed="rId8"/>
          <a:srcRect/>
          <a:stretch>
            <a:fillRect/>
          </a:stretch>
        </p:blipFill>
        <p:spPr>
          <a:xfrm>
            <a:off x="4019641" y="6953457"/>
            <a:ext cx="1371810" cy="1772936"/>
          </a:xfrm>
          <a:prstGeom prst="rect">
            <a:avLst/>
          </a:prstGeom>
        </p:spPr>
      </p:pic>
      <p:sp>
        <p:nvSpPr>
          <p:cNvPr id="22" name="TextBox 22"/>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23" name="TextBox 23"/>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4" name="TextBox 24"/>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5" name="TextBox 25"/>
          <p:cNvSpPr txBox="1"/>
          <p:nvPr/>
        </p:nvSpPr>
        <p:spPr>
          <a:xfrm>
            <a:off x="4725545" y="1557899"/>
            <a:ext cx="481578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Présentation du projet</a:t>
            </a:r>
          </a:p>
        </p:txBody>
      </p:sp>
      <p:sp>
        <p:nvSpPr>
          <p:cNvPr id="26" name="TextBox 26"/>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7" name="TextBox 27"/>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8" name="TextBox 28"/>
          <p:cNvSpPr txBox="1"/>
          <p:nvPr/>
        </p:nvSpPr>
        <p:spPr>
          <a:xfrm>
            <a:off x="4725545" y="2299011"/>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P</a:t>
            </a:r>
            <a:r>
              <a:rPr lang="en-US" sz="2800" u="none" spc="84">
                <a:solidFill>
                  <a:srgbClr val="191919"/>
                </a:solidFill>
                <a:latin typeface="Aileron Heavy"/>
              </a:rPr>
              <a:t>roblématique :</a:t>
            </a:r>
          </a:p>
        </p:txBody>
      </p:sp>
      <p:sp>
        <p:nvSpPr>
          <p:cNvPr id="29" name="TextBox 29"/>
          <p:cNvSpPr txBox="1"/>
          <p:nvPr/>
        </p:nvSpPr>
        <p:spPr>
          <a:xfrm>
            <a:off x="2601381" y="8921530"/>
            <a:ext cx="3491875" cy="730885"/>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Difficulté</a:t>
            </a:r>
          </a:p>
          <a:p>
            <a:pPr algn="ctr">
              <a:lnSpc>
                <a:spcPts val="2940"/>
              </a:lnSpc>
            </a:pPr>
            <a:r>
              <a:rPr lang="en-US" sz="2100">
                <a:solidFill>
                  <a:srgbClr val="000000"/>
                </a:solidFill>
                <a:latin typeface="Arimo Bold"/>
              </a:rPr>
              <a:t>d'accès à l’information</a:t>
            </a:r>
          </a:p>
        </p:txBody>
      </p:sp>
      <p:sp>
        <p:nvSpPr>
          <p:cNvPr id="30" name="TextBox 30"/>
          <p:cNvSpPr txBox="1"/>
          <p:nvPr/>
        </p:nvSpPr>
        <p:spPr>
          <a:xfrm>
            <a:off x="3220473" y="3178095"/>
            <a:ext cx="2743619" cy="361174"/>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Perte de temps</a:t>
            </a:r>
          </a:p>
        </p:txBody>
      </p:sp>
      <p:sp>
        <p:nvSpPr>
          <p:cNvPr id="31" name="TextBox 31"/>
          <p:cNvSpPr txBox="1"/>
          <p:nvPr/>
        </p:nvSpPr>
        <p:spPr>
          <a:xfrm>
            <a:off x="13074029" y="3178095"/>
            <a:ext cx="2743619" cy="728063"/>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Risque d'erreurs humaines</a:t>
            </a:r>
          </a:p>
        </p:txBody>
      </p:sp>
      <p:sp>
        <p:nvSpPr>
          <p:cNvPr id="32" name="TextBox 32"/>
          <p:cNvSpPr txBox="1"/>
          <p:nvPr/>
        </p:nvSpPr>
        <p:spPr>
          <a:xfrm>
            <a:off x="12800202" y="9210675"/>
            <a:ext cx="2743619" cy="361174"/>
          </a:xfrm>
          <a:prstGeom prst="rect">
            <a:avLst/>
          </a:prstGeom>
        </p:spPr>
        <p:txBody>
          <a:bodyPr lIns="0" tIns="0" rIns="0" bIns="0" rtlCol="0" anchor="t">
            <a:spAutoFit/>
          </a:bodyPr>
          <a:lstStyle/>
          <a:p>
            <a:pPr algn="ctr">
              <a:lnSpc>
                <a:spcPts val="2940"/>
              </a:lnSpc>
            </a:pPr>
            <a:r>
              <a:rPr lang="en-US" sz="2100">
                <a:solidFill>
                  <a:srgbClr val="000000"/>
                </a:solidFill>
                <a:latin typeface="Arimo Bold"/>
              </a:rPr>
              <a:t>Perte de temps</a:t>
            </a:r>
          </a:p>
        </p:txBody>
      </p:sp>
      <p:sp>
        <p:nvSpPr>
          <p:cNvPr id="33" name="TextBox 33"/>
          <p:cNvSpPr txBox="1"/>
          <p:nvPr/>
        </p:nvSpPr>
        <p:spPr>
          <a:xfrm>
            <a:off x="8169515" y="8463695"/>
            <a:ext cx="2743619" cy="847090"/>
          </a:xfrm>
          <a:prstGeom prst="rect">
            <a:avLst/>
          </a:prstGeom>
        </p:spPr>
        <p:txBody>
          <a:bodyPr lIns="0" tIns="0" rIns="0" bIns="0" rtlCol="0" anchor="t">
            <a:spAutoFit/>
          </a:bodyPr>
          <a:lstStyle/>
          <a:p>
            <a:pPr algn="ctr">
              <a:lnSpc>
                <a:spcPts val="3359"/>
              </a:lnSpc>
            </a:pPr>
            <a:r>
              <a:rPr lang="en-US" sz="2400">
                <a:solidFill>
                  <a:srgbClr val="000000"/>
                </a:solidFill>
                <a:latin typeface="Arimo Bold"/>
              </a:rPr>
              <a:t>Collaborateurs Deloitte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768828"/>
            <a:ext cx="283987" cy="464602"/>
          </a:xfrm>
          <a:prstGeom prst="rect">
            <a:avLst/>
          </a:prstGeom>
        </p:spPr>
      </p:pic>
      <p:grpSp>
        <p:nvGrpSpPr>
          <p:cNvPr id="17" name="Group 17"/>
          <p:cNvGrpSpPr/>
          <p:nvPr/>
        </p:nvGrpSpPr>
        <p:grpSpPr>
          <a:xfrm rot="-10800000">
            <a:off x="9489400" y="4572000"/>
            <a:ext cx="6379229" cy="304800"/>
            <a:chOff x="0" y="0"/>
            <a:chExt cx="12147115" cy="580390"/>
          </a:xfrm>
        </p:grpSpPr>
        <p:sp>
          <p:nvSpPr>
            <p:cNvPr id="18" name="Freeform 18"/>
            <p:cNvSpPr/>
            <p:nvPr/>
          </p:nvSpPr>
          <p:spPr>
            <a:xfrm>
              <a:off x="11734365"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19" name="Freeform 19"/>
            <p:cNvSpPr/>
            <p:nvPr/>
          </p:nvSpPr>
          <p:spPr>
            <a:xfrm>
              <a:off x="0" y="-2540"/>
              <a:ext cx="12147115" cy="582930"/>
            </a:xfrm>
            <a:custGeom>
              <a:avLst/>
              <a:gdLst/>
              <a:ahLst/>
              <a:cxnLst/>
              <a:rect l="l" t="t" r="r" b="b"/>
              <a:pathLst>
                <a:path w="12147115" h="582930">
                  <a:moveTo>
                    <a:pt x="12130605" y="261620"/>
                  </a:moveTo>
                  <a:lnTo>
                    <a:pt x="11755955" y="8890"/>
                  </a:lnTo>
                  <a:cubicBezTo>
                    <a:pt x="11744525" y="1270"/>
                    <a:pt x="11729285" y="0"/>
                    <a:pt x="11716585" y="6350"/>
                  </a:cubicBezTo>
                  <a:cubicBezTo>
                    <a:pt x="11703885" y="12700"/>
                    <a:pt x="11696265" y="25400"/>
                    <a:pt x="11696265" y="39370"/>
                  </a:cubicBezTo>
                  <a:lnTo>
                    <a:pt x="11696265" y="254000"/>
                  </a:lnTo>
                  <a:lnTo>
                    <a:pt x="0" y="254000"/>
                  </a:lnTo>
                  <a:lnTo>
                    <a:pt x="0" y="330200"/>
                  </a:lnTo>
                  <a:lnTo>
                    <a:pt x="11696265" y="330200"/>
                  </a:lnTo>
                  <a:lnTo>
                    <a:pt x="11696265" y="544830"/>
                  </a:lnTo>
                  <a:cubicBezTo>
                    <a:pt x="11696265" y="558800"/>
                    <a:pt x="11703885" y="571500"/>
                    <a:pt x="11716585" y="577850"/>
                  </a:cubicBezTo>
                  <a:cubicBezTo>
                    <a:pt x="11721665" y="580390"/>
                    <a:pt x="11728015" y="582930"/>
                    <a:pt x="11734365" y="582930"/>
                  </a:cubicBezTo>
                  <a:cubicBezTo>
                    <a:pt x="11741985" y="582930"/>
                    <a:pt x="11749605" y="580390"/>
                    <a:pt x="11755955" y="576580"/>
                  </a:cubicBezTo>
                  <a:lnTo>
                    <a:pt x="12130605" y="323850"/>
                  </a:lnTo>
                  <a:cubicBezTo>
                    <a:pt x="12140765" y="316230"/>
                    <a:pt x="12147115" y="304800"/>
                    <a:pt x="12147115" y="292100"/>
                  </a:cubicBezTo>
                  <a:cubicBezTo>
                    <a:pt x="12147115" y="279400"/>
                    <a:pt x="12140765" y="267970"/>
                    <a:pt x="12130605" y="261620"/>
                  </a:cubicBezTo>
                  <a:close/>
                  <a:moveTo>
                    <a:pt x="11772465" y="473710"/>
                  </a:moveTo>
                  <a:lnTo>
                    <a:pt x="11772465" y="111760"/>
                  </a:lnTo>
                  <a:lnTo>
                    <a:pt x="12040435" y="292100"/>
                  </a:lnTo>
                  <a:lnTo>
                    <a:pt x="11772465" y="473710"/>
                  </a:lnTo>
                  <a:close/>
                </a:path>
              </a:pathLst>
            </a:custGeom>
            <a:solidFill>
              <a:srgbClr val="2C92D5"/>
            </a:solidFill>
          </p:spPr>
        </p:sp>
      </p:grpSp>
      <p:grpSp>
        <p:nvGrpSpPr>
          <p:cNvPr id="20" name="Group 20"/>
          <p:cNvGrpSpPr/>
          <p:nvPr/>
        </p:nvGrpSpPr>
        <p:grpSpPr>
          <a:xfrm>
            <a:off x="2546571" y="4572000"/>
            <a:ext cx="6569729" cy="304800"/>
            <a:chOff x="0" y="0"/>
            <a:chExt cx="12509859" cy="580390"/>
          </a:xfrm>
        </p:grpSpPr>
        <p:sp>
          <p:nvSpPr>
            <p:cNvPr id="21" name="Freeform 21"/>
            <p:cNvSpPr/>
            <p:nvPr/>
          </p:nvSpPr>
          <p:spPr>
            <a:xfrm>
              <a:off x="12097109"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22" name="Freeform 22"/>
            <p:cNvSpPr/>
            <p:nvPr/>
          </p:nvSpPr>
          <p:spPr>
            <a:xfrm>
              <a:off x="0" y="-2540"/>
              <a:ext cx="12509859" cy="582930"/>
            </a:xfrm>
            <a:custGeom>
              <a:avLst/>
              <a:gdLst/>
              <a:ahLst/>
              <a:cxnLst/>
              <a:rect l="l" t="t" r="r" b="b"/>
              <a:pathLst>
                <a:path w="12509859" h="582930">
                  <a:moveTo>
                    <a:pt x="12493349" y="261620"/>
                  </a:moveTo>
                  <a:lnTo>
                    <a:pt x="12118699" y="8890"/>
                  </a:lnTo>
                  <a:cubicBezTo>
                    <a:pt x="12107269" y="1270"/>
                    <a:pt x="12092029" y="0"/>
                    <a:pt x="12079329" y="6350"/>
                  </a:cubicBezTo>
                  <a:cubicBezTo>
                    <a:pt x="12066629" y="12700"/>
                    <a:pt x="12059009" y="25400"/>
                    <a:pt x="12059009" y="39370"/>
                  </a:cubicBezTo>
                  <a:lnTo>
                    <a:pt x="12059009" y="254000"/>
                  </a:lnTo>
                  <a:lnTo>
                    <a:pt x="0" y="254000"/>
                  </a:lnTo>
                  <a:lnTo>
                    <a:pt x="0" y="330200"/>
                  </a:lnTo>
                  <a:lnTo>
                    <a:pt x="12059009" y="330200"/>
                  </a:lnTo>
                  <a:lnTo>
                    <a:pt x="12059009" y="544830"/>
                  </a:lnTo>
                  <a:cubicBezTo>
                    <a:pt x="12059009" y="558800"/>
                    <a:pt x="12066629" y="571500"/>
                    <a:pt x="12079329" y="577850"/>
                  </a:cubicBezTo>
                  <a:cubicBezTo>
                    <a:pt x="12084409" y="580390"/>
                    <a:pt x="12090759" y="582930"/>
                    <a:pt x="12097109" y="582930"/>
                  </a:cubicBezTo>
                  <a:cubicBezTo>
                    <a:pt x="12104729" y="582930"/>
                    <a:pt x="12112349" y="580390"/>
                    <a:pt x="12118699" y="576580"/>
                  </a:cubicBezTo>
                  <a:lnTo>
                    <a:pt x="12493349" y="323850"/>
                  </a:lnTo>
                  <a:cubicBezTo>
                    <a:pt x="12503509" y="316230"/>
                    <a:pt x="12509859" y="304800"/>
                    <a:pt x="12509859" y="292100"/>
                  </a:cubicBezTo>
                  <a:cubicBezTo>
                    <a:pt x="12509859" y="279400"/>
                    <a:pt x="12503509" y="267970"/>
                    <a:pt x="12493349" y="261620"/>
                  </a:cubicBezTo>
                  <a:close/>
                  <a:moveTo>
                    <a:pt x="12135209" y="473710"/>
                  </a:moveTo>
                  <a:lnTo>
                    <a:pt x="12135209" y="111760"/>
                  </a:lnTo>
                  <a:lnTo>
                    <a:pt x="12403179" y="292100"/>
                  </a:lnTo>
                  <a:lnTo>
                    <a:pt x="12135209" y="473710"/>
                  </a:lnTo>
                  <a:close/>
                </a:path>
              </a:pathLst>
            </a:custGeom>
            <a:solidFill>
              <a:srgbClr val="2C92D5"/>
            </a:solidFill>
          </p:spPr>
        </p:sp>
      </p:grpSp>
      <p:pic>
        <p:nvPicPr>
          <p:cNvPr id="23" name="Picture 23"/>
          <p:cNvPicPr>
            <a:picLocks noChangeAspect="1"/>
          </p:cNvPicPr>
          <p:nvPr/>
        </p:nvPicPr>
        <p:blipFill>
          <a:blip r:embed="rId4"/>
          <a:srcRect/>
          <a:stretch>
            <a:fillRect/>
          </a:stretch>
        </p:blipFill>
        <p:spPr>
          <a:xfrm>
            <a:off x="7680891" y="2740200"/>
            <a:ext cx="3529074" cy="3145287"/>
          </a:xfrm>
          <a:prstGeom prst="rect">
            <a:avLst/>
          </a:prstGeom>
        </p:spPr>
      </p:pic>
      <p:pic>
        <p:nvPicPr>
          <p:cNvPr id="24" name="Picture 24"/>
          <p:cNvPicPr>
            <a:picLocks noChangeAspect="1"/>
          </p:cNvPicPr>
          <p:nvPr/>
        </p:nvPicPr>
        <p:blipFill>
          <a:blip r:embed="rId5"/>
          <a:srcRect/>
          <a:stretch>
            <a:fillRect/>
          </a:stretch>
        </p:blipFill>
        <p:spPr>
          <a:xfrm>
            <a:off x="10884886" y="6518933"/>
            <a:ext cx="1803653" cy="1876362"/>
          </a:xfrm>
          <a:prstGeom prst="rect">
            <a:avLst/>
          </a:prstGeom>
        </p:spPr>
      </p:pic>
      <p:pic>
        <p:nvPicPr>
          <p:cNvPr id="25" name="Picture 25"/>
          <p:cNvPicPr>
            <a:picLocks noChangeAspect="1"/>
          </p:cNvPicPr>
          <p:nvPr/>
        </p:nvPicPr>
        <p:blipFill>
          <a:blip r:embed="rId6"/>
          <a:srcRect/>
          <a:stretch>
            <a:fillRect/>
          </a:stretch>
        </p:blipFill>
        <p:spPr>
          <a:xfrm>
            <a:off x="6303922" y="6642754"/>
            <a:ext cx="1659026" cy="1659026"/>
          </a:xfrm>
          <a:prstGeom prst="rect">
            <a:avLst/>
          </a:prstGeom>
        </p:spPr>
      </p:pic>
      <p:pic>
        <p:nvPicPr>
          <p:cNvPr id="26" name="Picture 26"/>
          <p:cNvPicPr>
            <a:picLocks noChangeAspect="1"/>
          </p:cNvPicPr>
          <p:nvPr/>
        </p:nvPicPr>
        <p:blipFill>
          <a:blip r:embed="rId7"/>
          <a:srcRect/>
          <a:stretch>
            <a:fillRect/>
          </a:stretch>
        </p:blipFill>
        <p:spPr>
          <a:xfrm>
            <a:off x="1907122" y="6764843"/>
            <a:ext cx="1325298" cy="1373366"/>
          </a:xfrm>
          <a:prstGeom prst="rect">
            <a:avLst/>
          </a:prstGeom>
        </p:spPr>
      </p:pic>
      <p:pic>
        <p:nvPicPr>
          <p:cNvPr id="27" name="Picture 27"/>
          <p:cNvPicPr>
            <a:picLocks noChangeAspect="1"/>
          </p:cNvPicPr>
          <p:nvPr/>
        </p:nvPicPr>
        <p:blipFill>
          <a:blip r:embed="rId8"/>
          <a:srcRect/>
          <a:stretch>
            <a:fillRect/>
          </a:stretch>
        </p:blipFill>
        <p:spPr>
          <a:xfrm>
            <a:off x="15046619" y="6595133"/>
            <a:ext cx="1619276" cy="1619276"/>
          </a:xfrm>
          <a:prstGeom prst="rect">
            <a:avLst/>
          </a:prstGeom>
        </p:spPr>
      </p:pic>
      <p:pic>
        <p:nvPicPr>
          <p:cNvPr id="28" name="Picture 28"/>
          <p:cNvPicPr>
            <a:picLocks noChangeAspect="1"/>
          </p:cNvPicPr>
          <p:nvPr/>
        </p:nvPicPr>
        <p:blipFill>
          <a:blip r:embed="rId9"/>
          <a:srcRect/>
          <a:stretch>
            <a:fillRect/>
          </a:stretch>
        </p:blipFill>
        <p:spPr>
          <a:xfrm>
            <a:off x="16133942" y="7587648"/>
            <a:ext cx="493854" cy="493854"/>
          </a:xfrm>
          <a:prstGeom prst="rect">
            <a:avLst/>
          </a:prstGeom>
        </p:spPr>
      </p:pic>
      <p:grpSp>
        <p:nvGrpSpPr>
          <p:cNvPr id="29" name="Group 29"/>
          <p:cNvGrpSpPr/>
          <p:nvPr/>
        </p:nvGrpSpPr>
        <p:grpSpPr>
          <a:xfrm rot="-10800000">
            <a:off x="1154472" y="8847660"/>
            <a:ext cx="2821815" cy="1136292"/>
            <a:chOff x="0" y="0"/>
            <a:chExt cx="7620000" cy="3068431"/>
          </a:xfrm>
        </p:grpSpPr>
        <p:sp>
          <p:nvSpPr>
            <p:cNvPr id="30" name="Freeform 30"/>
            <p:cNvSpPr/>
            <p:nvPr/>
          </p:nvSpPr>
          <p:spPr>
            <a:xfrm>
              <a:off x="-1270" y="-2540"/>
              <a:ext cx="7623809" cy="3070971"/>
            </a:xfrm>
            <a:custGeom>
              <a:avLst/>
              <a:gdLst/>
              <a:ahLst/>
              <a:cxnLst/>
              <a:rect l="l" t="t" r="r" b="b"/>
              <a:pathLst>
                <a:path w="7623809" h="3070971">
                  <a:moveTo>
                    <a:pt x="3810" y="0"/>
                  </a:moveTo>
                  <a:lnTo>
                    <a:pt x="0" y="2180700"/>
                  </a:lnTo>
                  <a:lnTo>
                    <a:pt x="0" y="2538841"/>
                  </a:lnTo>
                  <a:lnTo>
                    <a:pt x="3591560" y="2541381"/>
                  </a:lnTo>
                  <a:lnTo>
                    <a:pt x="3810000" y="3070971"/>
                  </a:lnTo>
                  <a:lnTo>
                    <a:pt x="4028440" y="2541381"/>
                  </a:lnTo>
                  <a:lnTo>
                    <a:pt x="7620000" y="2543921"/>
                  </a:lnTo>
                  <a:lnTo>
                    <a:pt x="7620000" y="2185781"/>
                  </a:lnTo>
                  <a:lnTo>
                    <a:pt x="7623809" y="5080"/>
                  </a:lnTo>
                  <a:lnTo>
                    <a:pt x="3810" y="0"/>
                  </a:lnTo>
                  <a:close/>
                </a:path>
              </a:pathLst>
            </a:custGeom>
            <a:solidFill>
              <a:srgbClr val="7BD3DD"/>
            </a:solidFill>
          </p:spPr>
        </p:sp>
      </p:grpSp>
      <p:grpSp>
        <p:nvGrpSpPr>
          <p:cNvPr id="31" name="Group 31"/>
          <p:cNvGrpSpPr/>
          <p:nvPr/>
        </p:nvGrpSpPr>
        <p:grpSpPr>
          <a:xfrm rot="-10800000">
            <a:off x="5693711" y="8808904"/>
            <a:ext cx="2821815" cy="1175047"/>
            <a:chOff x="0" y="0"/>
            <a:chExt cx="7620000" cy="3173086"/>
          </a:xfrm>
        </p:grpSpPr>
        <p:sp>
          <p:nvSpPr>
            <p:cNvPr id="32" name="Freeform 32"/>
            <p:cNvSpPr/>
            <p:nvPr/>
          </p:nvSpPr>
          <p:spPr>
            <a:xfrm>
              <a:off x="-1270" y="-2540"/>
              <a:ext cx="7623809" cy="3175626"/>
            </a:xfrm>
            <a:custGeom>
              <a:avLst/>
              <a:gdLst/>
              <a:ahLst/>
              <a:cxnLst/>
              <a:rect l="l" t="t" r="r" b="b"/>
              <a:pathLst>
                <a:path w="7623809" h="3175626">
                  <a:moveTo>
                    <a:pt x="3810" y="0"/>
                  </a:moveTo>
                  <a:lnTo>
                    <a:pt x="0" y="2285356"/>
                  </a:lnTo>
                  <a:lnTo>
                    <a:pt x="0" y="2643496"/>
                  </a:lnTo>
                  <a:lnTo>
                    <a:pt x="3591560" y="2646036"/>
                  </a:lnTo>
                  <a:lnTo>
                    <a:pt x="3810000" y="3175626"/>
                  </a:lnTo>
                  <a:lnTo>
                    <a:pt x="4028440" y="2646036"/>
                  </a:lnTo>
                  <a:lnTo>
                    <a:pt x="7620000" y="2648576"/>
                  </a:lnTo>
                  <a:lnTo>
                    <a:pt x="7620000" y="2290436"/>
                  </a:lnTo>
                  <a:lnTo>
                    <a:pt x="7623809" y="5080"/>
                  </a:lnTo>
                  <a:lnTo>
                    <a:pt x="3810" y="0"/>
                  </a:lnTo>
                  <a:close/>
                </a:path>
              </a:pathLst>
            </a:custGeom>
            <a:solidFill>
              <a:srgbClr val="37C9EF"/>
            </a:solidFill>
          </p:spPr>
        </p:sp>
      </p:grpSp>
      <p:grpSp>
        <p:nvGrpSpPr>
          <p:cNvPr id="33" name="Group 33"/>
          <p:cNvGrpSpPr/>
          <p:nvPr/>
        </p:nvGrpSpPr>
        <p:grpSpPr>
          <a:xfrm rot="-10800000">
            <a:off x="10257510" y="8818429"/>
            <a:ext cx="2821815" cy="1165522"/>
            <a:chOff x="0" y="0"/>
            <a:chExt cx="7620000" cy="3147365"/>
          </a:xfrm>
        </p:grpSpPr>
        <p:sp>
          <p:nvSpPr>
            <p:cNvPr id="34" name="Freeform 34"/>
            <p:cNvSpPr/>
            <p:nvPr/>
          </p:nvSpPr>
          <p:spPr>
            <a:xfrm>
              <a:off x="-1270" y="-2540"/>
              <a:ext cx="7623809" cy="3149904"/>
            </a:xfrm>
            <a:custGeom>
              <a:avLst/>
              <a:gdLst/>
              <a:ahLst/>
              <a:cxnLst/>
              <a:rect l="l" t="t" r="r" b="b"/>
              <a:pathLst>
                <a:path w="7623809" h="3149904">
                  <a:moveTo>
                    <a:pt x="3810" y="0"/>
                  </a:moveTo>
                  <a:lnTo>
                    <a:pt x="0" y="2259635"/>
                  </a:lnTo>
                  <a:lnTo>
                    <a:pt x="0" y="2617775"/>
                  </a:lnTo>
                  <a:lnTo>
                    <a:pt x="3591560" y="2620315"/>
                  </a:lnTo>
                  <a:lnTo>
                    <a:pt x="3810000" y="3149904"/>
                  </a:lnTo>
                  <a:lnTo>
                    <a:pt x="4028440" y="2620315"/>
                  </a:lnTo>
                  <a:lnTo>
                    <a:pt x="7620000" y="2622854"/>
                  </a:lnTo>
                  <a:lnTo>
                    <a:pt x="7620000" y="2264715"/>
                  </a:lnTo>
                  <a:lnTo>
                    <a:pt x="7623809" y="5080"/>
                  </a:lnTo>
                  <a:lnTo>
                    <a:pt x="3810" y="0"/>
                  </a:lnTo>
                  <a:close/>
                </a:path>
              </a:pathLst>
            </a:custGeom>
            <a:solidFill>
              <a:srgbClr val="2C92D5"/>
            </a:solidFill>
          </p:spPr>
        </p:sp>
      </p:grpSp>
      <p:grpSp>
        <p:nvGrpSpPr>
          <p:cNvPr id="35" name="Group 35"/>
          <p:cNvGrpSpPr/>
          <p:nvPr/>
        </p:nvGrpSpPr>
        <p:grpSpPr>
          <a:xfrm rot="-10800000">
            <a:off x="14445838" y="8828610"/>
            <a:ext cx="2821815" cy="1155342"/>
            <a:chOff x="0" y="0"/>
            <a:chExt cx="7620000" cy="3119873"/>
          </a:xfrm>
        </p:grpSpPr>
        <p:sp>
          <p:nvSpPr>
            <p:cNvPr id="36" name="Freeform 36"/>
            <p:cNvSpPr/>
            <p:nvPr/>
          </p:nvSpPr>
          <p:spPr>
            <a:xfrm>
              <a:off x="-1270" y="-2540"/>
              <a:ext cx="7623809" cy="3122413"/>
            </a:xfrm>
            <a:custGeom>
              <a:avLst/>
              <a:gdLst/>
              <a:ahLst/>
              <a:cxnLst/>
              <a:rect l="l" t="t" r="r" b="b"/>
              <a:pathLst>
                <a:path w="7623809" h="3122413">
                  <a:moveTo>
                    <a:pt x="3810" y="0"/>
                  </a:moveTo>
                  <a:lnTo>
                    <a:pt x="0" y="2232143"/>
                  </a:lnTo>
                  <a:lnTo>
                    <a:pt x="0" y="2590283"/>
                  </a:lnTo>
                  <a:lnTo>
                    <a:pt x="3591560" y="2592823"/>
                  </a:lnTo>
                  <a:lnTo>
                    <a:pt x="3810000" y="3122413"/>
                  </a:lnTo>
                  <a:lnTo>
                    <a:pt x="4028440" y="2592823"/>
                  </a:lnTo>
                  <a:lnTo>
                    <a:pt x="7620000" y="2595363"/>
                  </a:lnTo>
                  <a:lnTo>
                    <a:pt x="7620000" y="2237223"/>
                  </a:lnTo>
                  <a:lnTo>
                    <a:pt x="7623809" y="5080"/>
                  </a:lnTo>
                  <a:lnTo>
                    <a:pt x="3810" y="0"/>
                  </a:lnTo>
                  <a:close/>
                </a:path>
              </a:pathLst>
            </a:custGeom>
            <a:solidFill>
              <a:srgbClr val="13538A"/>
            </a:solidFill>
          </p:spPr>
        </p:sp>
      </p:grpSp>
      <p:grpSp>
        <p:nvGrpSpPr>
          <p:cNvPr id="37" name="Group 37"/>
          <p:cNvGrpSpPr/>
          <p:nvPr/>
        </p:nvGrpSpPr>
        <p:grpSpPr>
          <a:xfrm rot="5400000">
            <a:off x="15183679" y="5235053"/>
            <a:ext cx="1345157" cy="304800"/>
            <a:chOff x="0" y="0"/>
            <a:chExt cx="2561403" cy="580390"/>
          </a:xfrm>
        </p:grpSpPr>
        <p:sp>
          <p:nvSpPr>
            <p:cNvPr id="38" name="Freeform 38"/>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39" name="Freeform 39"/>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sp>
        <p:nvSpPr>
          <p:cNvPr id="40" name="TextBox 40"/>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41" name="TextBox 41"/>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42" name="TextBox 42"/>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3" name="TextBox 43"/>
          <p:cNvSpPr txBox="1"/>
          <p:nvPr/>
        </p:nvSpPr>
        <p:spPr>
          <a:xfrm>
            <a:off x="4725545" y="1634099"/>
            <a:ext cx="4815780"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Présentation du projet</a:t>
            </a:r>
          </a:p>
        </p:txBody>
      </p:sp>
      <p:sp>
        <p:nvSpPr>
          <p:cNvPr id="44" name="TextBox 44"/>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5" name="TextBox 45"/>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46" name="TextBox 46"/>
          <p:cNvSpPr txBox="1"/>
          <p:nvPr/>
        </p:nvSpPr>
        <p:spPr>
          <a:xfrm>
            <a:off x="4725545" y="2427948"/>
            <a:ext cx="25903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Solution </a:t>
            </a:r>
            <a:r>
              <a:rPr lang="en-US" sz="2800" u="none" spc="84">
                <a:solidFill>
                  <a:srgbClr val="191919"/>
                </a:solidFill>
                <a:latin typeface="Aileron Heavy"/>
              </a:rPr>
              <a:t>:</a:t>
            </a:r>
          </a:p>
        </p:txBody>
      </p:sp>
      <p:sp>
        <p:nvSpPr>
          <p:cNvPr id="47" name="TextBox 47"/>
          <p:cNvSpPr txBox="1"/>
          <p:nvPr/>
        </p:nvSpPr>
        <p:spPr>
          <a:xfrm>
            <a:off x="7928747" y="4989916"/>
            <a:ext cx="3121305" cy="1070115"/>
          </a:xfrm>
          <a:prstGeom prst="rect">
            <a:avLst/>
          </a:prstGeom>
        </p:spPr>
        <p:txBody>
          <a:bodyPr lIns="0" tIns="0" rIns="0" bIns="0" rtlCol="0" anchor="t">
            <a:spAutoFit/>
          </a:bodyPr>
          <a:lstStyle/>
          <a:p>
            <a:pPr algn="ctr">
              <a:lnSpc>
                <a:spcPts val="8704"/>
              </a:lnSpc>
            </a:pPr>
            <a:r>
              <a:rPr lang="en-US" sz="6217">
                <a:solidFill>
                  <a:srgbClr val="2C92D5"/>
                </a:solidFill>
                <a:latin typeface="Aileron Heavy"/>
              </a:rPr>
              <a:t>Chatbot</a:t>
            </a:r>
          </a:p>
        </p:txBody>
      </p:sp>
      <p:grpSp>
        <p:nvGrpSpPr>
          <p:cNvPr id="48" name="Group 48"/>
          <p:cNvGrpSpPr/>
          <p:nvPr/>
        </p:nvGrpSpPr>
        <p:grpSpPr>
          <a:xfrm rot="5400000">
            <a:off x="10961734" y="5235053"/>
            <a:ext cx="1345157" cy="304800"/>
            <a:chOff x="0" y="0"/>
            <a:chExt cx="2561403" cy="580390"/>
          </a:xfrm>
        </p:grpSpPr>
        <p:sp>
          <p:nvSpPr>
            <p:cNvPr id="49" name="Freeform 49"/>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0" name="Freeform 50"/>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grpSp>
        <p:nvGrpSpPr>
          <p:cNvPr id="51" name="Group 51"/>
          <p:cNvGrpSpPr/>
          <p:nvPr/>
        </p:nvGrpSpPr>
        <p:grpSpPr>
          <a:xfrm rot="5400000">
            <a:off x="6348556" y="5246126"/>
            <a:ext cx="1345157" cy="304800"/>
            <a:chOff x="0" y="0"/>
            <a:chExt cx="2561403" cy="580390"/>
          </a:xfrm>
        </p:grpSpPr>
        <p:sp>
          <p:nvSpPr>
            <p:cNvPr id="52" name="Freeform 52"/>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3" name="Freeform 53"/>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grpSp>
        <p:nvGrpSpPr>
          <p:cNvPr id="54" name="Group 54"/>
          <p:cNvGrpSpPr/>
          <p:nvPr/>
        </p:nvGrpSpPr>
        <p:grpSpPr>
          <a:xfrm rot="5400000">
            <a:off x="1892801" y="5255651"/>
            <a:ext cx="1345157" cy="304800"/>
            <a:chOff x="0" y="0"/>
            <a:chExt cx="2561403" cy="580390"/>
          </a:xfrm>
        </p:grpSpPr>
        <p:sp>
          <p:nvSpPr>
            <p:cNvPr id="55" name="Freeform 55"/>
            <p:cNvSpPr/>
            <p:nvPr/>
          </p:nvSpPr>
          <p:spPr>
            <a:xfrm>
              <a:off x="2148653" y="38100"/>
              <a:ext cx="374650" cy="504190"/>
            </a:xfrm>
            <a:custGeom>
              <a:avLst/>
              <a:gdLst/>
              <a:ahLst/>
              <a:cxnLst/>
              <a:rect l="l" t="t" r="r" b="b"/>
              <a:pathLst>
                <a:path w="374650" h="504190">
                  <a:moveTo>
                    <a:pt x="0" y="504190"/>
                  </a:moveTo>
                  <a:lnTo>
                    <a:pt x="0" y="0"/>
                  </a:lnTo>
                  <a:lnTo>
                    <a:pt x="374650" y="252730"/>
                  </a:lnTo>
                  <a:close/>
                </a:path>
              </a:pathLst>
            </a:custGeom>
            <a:solidFill>
              <a:srgbClr val="13538A"/>
            </a:solidFill>
          </p:spPr>
        </p:sp>
        <p:sp>
          <p:nvSpPr>
            <p:cNvPr id="56" name="Freeform 56"/>
            <p:cNvSpPr/>
            <p:nvPr/>
          </p:nvSpPr>
          <p:spPr>
            <a:xfrm>
              <a:off x="0" y="-2540"/>
              <a:ext cx="2561403" cy="582930"/>
            </a:xfrm>
            <a:custGeom>
              <a:avLst/>
              <a:gdLst/>
              <a:ahLst/>
              <a:cxnLst/>
              <a:rect l="l" t="t" r="r" b="b"/>
              <a:pathLst>
                <a:path w="2561403" h="582930">
                  <a:moveTo>
                    <a:pt x="2544893" y="261620"/>
                  </a:moveTo>
                  <a:lnTo>
                    <a:pt x="2170243" y="8890"/>
                  </a:lnTo>
                  <a:cubicBezTo>
                    <a:pt x="2158813" y="1270"/>
                    <a:pt x="2143573" y="0"/>
                    <a:pt x="2130873" y="6350"/>
                  </a:cubicBezTo>
                  <a:cubicBezTo>
                    <a:pt x="2118173" y="12700"/>
                    <a:pt x="2110553" y="25400"/>
                    <a:pt x="2110553" y="39370"/>
                  </a:cubicBezTo>
                  <a:lnTo>
                    <a:pt x="2110553" y="254000"/>
                  </a:lnTo>
                  <a:lnTo>
                    <a:pt x="0" y="254000"/>
                  </a:lnTo>
                  <a:lnTo>
                    <a:pt x="0" y="330200"/>
                  </a:lnTo>
                  <a:lnTo>
                    <a:pt x="2110553" y="330200"/>
                  </a:lnTo>
                  <a:lnTo>
                    <a:pt x="2110553" y="544830"/>
                  </a:lnTo>
                  <a:cubicBezTo>
                    <a:pt x="2110553" y="558800"/>
                    <a:pt x="2118172" y="571500"/>
                    <a:pt x="2130872" y="577850"/>
                  </a:cubicBezTo>
                  <a:cubicBezTo>
                    <a:pt x="2135953" y="580390"/>
                    <a:pt x="2142303" y="582930"/>
                    <a:pt x="2148653" y="582930"/>
                  </a:cubicBezTo>
                  <a:cubicBezTo>
                    <a:pt x="2156272" y="582930"/>
                    <a:pt x="2163893" y="580390"/>
                    <a:pt x="2170243" y="576580"/>
                  </a:cubicBezTo>
                  <a:lnTo>
                    <a:pt x="2544893" y="323850"/>
                  </a:lnTo>
                  <a:cubicBezTo>
                    <a:pt x="2555053" y="316230"/>
                    <a:pt x="2561403" y="304800"/>
                    <a:pt x="2561403" y="292100"/>
                  </a:cubicBezTo>
                  <a:cubicBezTo>
                    <a:pt x="2561403" y="279400"/>
                    <a:pt x="2555053" y="267970"/>
                    <a:pt x="2544893" y="261620"/>
                  </a:cubicBezTo>
                  <a:close/>
                  <a:moveTo>
                    <a:pt x="2186753" y="473710"/>
                  </a:moveTo>
                  <a:lnTo>
                    <a:pt x="2186753" y="111760"/>
                  </a:lnTo>
                  <a:lnTo>
                    <a:pt x="2454722" y="292100"/>
                  </a:lnTo>
                  <a:lnTo>
                    <a:pt x="2186753" y="473710"/>
                  </a:lnTo>
                  <a:close/>
                </a:path>
              </a:pathLst>
            </a:custGeom>
            <a:solidFill>
              <a:srgbClr val="2C92D5"/>
            </a:solidFill>
          </p:spPr>
        </p:sp>
      </p:grpSp>
      <p:sp>
        <p:nvSpPr>
          <p:cNvPr id="57" name="TextBox 57"/>
          <p:cNvSpPr txBox="1"/>
          <p:nvPr/>
        </p:nvSpPr>
        <p:spPr>
          <a:xfrm>
            <a:off x="1183288" y="9124950"/>
            <a:ext cx="2764182" cy="790772"/>
          </a:xfrm>
          <a:prstGeom prst="rect">
            <a:avLst/>
          </a:prstGeom>
        </p:spPr>
        <p:txBody>
          <a:bodyPr lIns="0" tIns="0" rIns="0" bIns="0" rtlCol="0" anchor="t">
            <a:spAutoFit/>
          </a:bodyPr>
          <a:lstStyle/>
          <a:p>
            <a:pPr algn="ctr">
              <a:lnSpc>
                <a:spcPts val="3190"/>
              </a:lnSpc>
              <a:spcBef>
                <a:spcPct val="0"/>
              </a:spcBef>
            </a:pPr>
            <a:r>
              <a:rPr lang="en-US" sz="2127" spc="106">
                <a:solidFill>
                  <a:srgbClr val="FFFFFF"/>
                </a:solidFill>
                <a:latin typeface="Aileron Regular"/>
              </a:rPr>
              <a:t>Disponible et joinable</a:t>
            </a:r>
          </a:p>
        </p:txBody>
      </p:sp>
      <p:sp>
        <p:nvSpPr>
          <p:cNvPr id="58" name="TextBox 58"/>
          <p:cNvSpPr txBox="1"/>
          <p:nvPr/>
        </p:nvSpPr>
        <p:spPr>
          <a:xfrm>
            <a:off x="5751344" y="9229403"/>
            <a:ext cx="2764182" cy="431883"/>
          </a:xfrm>
          <a:prstGeom prst="rect">
            <a:avLst/>
          </a:prstGeom>
        </p:spPr>
        <p:txBody>
          <a:bodyPr lIns="0" tIns="0" rIns="0" bIns="0" rtlCol="0" anchor="t">
            <a:spAutoFit/>
          </a:bodyPr>
          <a:lstStyle/>
          <a:p>
            <a:pPr algn="ctr">
              <a:lnSpc>
                <a:spcPts val="3599"/>
              </a:lnSpc>
              <a:spcBef>
                <a:spcPct val="0"/>
              </a:spcBef>
            </a:pPr>
            <a:r>
              <a:rPr lang="en-US" sz="2399" spc="120">
                <a:solidFill>
                  <a:srgbClr val="FFFFFF"/>
                </a:solidFill>
                <a:latin typeface="Aileron Regular"/>
              </a:rPr>
              <a:t>Gratuit</a:t>
            </a:r>
          </a:p>
        </p:txBody>
      </p:sp>
      <p:sp>
        <p:nvSpPr>
          <p:cNvPr id="59" name="TextBox 59"/>
          <p:cNvSpPr txBox="1"/>
          <p:nvPr/>
        </p:nvSpPr>
        <p:spPr>
          <a:xfrm>
            <a:off x="10173495" y="9096375"/>
            <a:ext cx="2921636" cy="812238"/>
          </a:xfrm>
          <a:prstGeom prst="rect">
            <a:avLst/>
          </a:prstGeom>
        </p:spPr>
        <p:txBody>
          <a:bodyPr lIns="0" tIns="0" rIns="0" bIns="0" rtlCol="0" anchor="t">
            <a:spAutoFit/>
          </a:bodyPr>
          <a:lstStyle/>
          <a:p>
            <a:pPr algn="ctr">
              <a:lnSpc>
                <a:spcPts val="3261"/>
              </a:lnSpc>
              <a:spcBef>
                <a:spcPct val="0"/>
              </a:spcBef>
            </a:pPr>
            <a:r>
              <a:rPr lang="en-US" sz="2174" spc="108">
                <a:solidFill>
                  <a:srgbClr val="FFFFFF"/>
                </a:solidFill>
                <a:latin typeface="Aileron Regular"/>
              </a:rPr>
              <a:t>Accueillant et serviable</a:t>
            </a:r>
          </a:p>
        </p:txBody>
      </p:sp>
      <p:sp>
        <p:nvSpPr>
          <p:cNvPr id="60" name="TextBox 60"/>
          <p:cNvSpPr txBox="1"/>
          <p:nvPr/>
        </p:nvSpPr>
        <p:spPr>
          <a:xfrm>
            <a:off x="14495118" y="9084492"/>
            <a:ext cx="2764182" cy="796481"/>
          </a:xfrm>
          <a:prstGeom prst="rect">
            <a:avLst/>
          </a:prstGeom>
        </p:spPr>
        <p:txBody>
          <a:bodyPr lIns="0" tIns="0" rIns="0" bIns="0" rtlCol="0" anchor="t">
            <a:spAutoFit/>
          </a:bodyPr>
          <a:lstStyle/>
          <a:p>
            <a:pPr algn="ctr">
              <a:lnSpc>
                <a:spcPts val="3195"/>
              </a:lnSpc>
              <a:spcBef>
                <a:spcPct val="0"/>
              </a:spcBef>
            </a:pPr>
            <a:r>
              <a:rPr lang="en-US" sz="2130" spc="106">
                <a:solidFill>
                  <a:srgbClr val="FFFFFF"/>
                </a:solidFill>
                <a:latin typeface="Aileron Regular"/>
              </a:rPr>
              <a:t>Guider les </a:t>
            </a:r>
          </a:p>
          <a:p>
            <a:pPr algn="ctr">
              <a:lnSpc>
                <a:spcPts val="3195"/>
              </a:lnSpc>
              <a:spcBef>
                <a:spcPct val="0"/>
              </a:spcBef>
            </a:pPr>
            <a:r>
              <a:rPr lang="en-US" sz="2130" spc="106">
                <a:solidFill>
                  <a:srgbClr val="FFFFFF"/>
                </a:solidFill>
                <a:latin typeface="Aileron Regular"/>
              </a:rPr>
              <a:t>nouveaux entrant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3656202" cy="2587428"/>
          </a:xfrm>
          <a:prstGeom prst="rect">
            <a:avLst/>
          </a:prstGeom>
          <a:solidFill>
            <a:srgbClr val="9AC026"/>
          </a:solidFill>
        </p:spPr>
      </p:sp>
      <p:sp>
        <p:nvSpPr>
          <p:cNvPr id="3" name="AutoShape 3"/>
          <p:cNvSpPr/>
          <p:nvPr/>
        </p:nvSpPr>
        <p:spPr>
          <a:xfrm>
            <a:off x="3656202" y="0"/>
            <a:ext cx="3656202" cy="1301806"/>
          </a:xfrm>
          <a:prstGeom prst="rect">
            <a:avLst/>
          </a:prstGeom>
          <a:solidFill>
            <a:srgbClr val="9AC026">
              <a:alpha val="80000"/>
            </a:srgbClr>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303387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1177703" y="1391409"/>
            <a:ext cx="1065114" cy="1065114"/>
          </a:xfrm>
          <a:prstGeom prst="rect">
            <a:avLst/>
          </a:prstGeom>
        </p:spPr>
      </p:pic>
      <p:pic>
        <p:nvPicPr>
          <p:cNvPr id="16" name="Picture 16"/>
          <p:cNvPicPr>
            <a:picLocks noChangeAspect="1"/>
          </p:cNvPicPr>
          <p:nvPr/>
        </p:nvPicPr>
        <p:blipFill>
          <a:blip r:embed="rId3">
            <a:alphaModFix amt="52000"/>
          </a:blip>
          <a:srcRect/>
          <a:stretch>
            <a:fillRect/>
          </a:stretch>
        </p:blipFill>
        <p:spPr>
          <a:xfrm>
            <a:off x="4308296" y="1664053"/>
            <a:ext cx="283987" cy="464602"/>
          </a:xfrm>
          <a:prstGeom prst="rect">
            <a:avLst/>
          </a:prstGeom>
        </p:spPr>
      </p:pic>
      <p:pic>
        <p:nvPicPr>
          <p:cNvPr id="17" name="Picture 17"/>
          <p:cNvPicPr>
            <a:picLocks noChangeAspect="1"/>
          </p:cNvPicPr>
          <p:nvPr/>
        </p:nvPicPr>
        <p:blipFill>
          <a:blip r:embed="rId4"/>
          <a:srcRect/>
          <a:stretch>
            <a:fillRect/>
          </a:stretch>
        </p:blipFill>
        <p:spPr>
          <a:xfrm>
            <a:off x="3117752" y="2995652"/>
            <a:ext cx="13084230" cy="6844688"/>
          </a:xfrm>
          <a:prstGeom prst="rect">
            <a:avLst/>
          </a:prstGeom>
        </p:spPr>
      </p:pic>
      <p:sp>
        <p:nvSpPr>
          <p:cNvPr id="18" name="TextBox 18"/>
          <p:cNvSpPr txBox="1"/>
          <p:nvPr/>
        </p:nvSpPr>
        <p:spPr>
          <a:xfrm>
            <a:off x="4825904" y="2346636"/>
            <a:ext cx="8143000"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Planification du projet :</a:t>
            </a:r>
          </a:p>
        </p:txBody>
      </p:sp>
      <p:sp>
        <p:nvSpPr>
          <p:cNvPr id="19" name="TextBox 19"/>
          <p:cNvSpPr txBox="1"/>
          <p:nvPr/>
        </p:nvSpPr>
        <p:spPr>
          <a:xfrm>
            <a:off x="212416" y="273443"/>
            <a:ext cx="3231370" cy="1028363"/>
          </a:xfrm>
          <a:prstGeom prst="rect">
            <a:avLst/>
          </a:prstGeom>
        </p:spPr>
        <p:txBody>
          <a:bodyPr lIns="0" tIns="0" rIns="0" bIns="0" rtlCol="0" anchor="t">
            <a:spAutoFit/>
          </a:bodyPr>
          <a:lstStyle/>
          <a:p>
            <a:pPr algn="ctr">
              <a:lnSpc>
                <a:spcPts val="4099"/>
              </a:lnSpc>
            </a:pPr>
            <a:r>
              <a:rPr lang="en-US" sz="2928">
                <a:solidFill>
                  <a:srgbClr val="F8F7F0"/>
                </a:solidFill>
                <a:latin typeface="Arimo Bold"/>
              </a:rPr>
              <a:t>Contexte général du projet</a:t>
            </a:r>
          </a:p>
        </p:txBody>
      </p:sp>
      <p:sp>
        <p:nvSpPr>
          <p:cNvPr id="20" name="TextBox 20"/>
          <p:cNvSpPr txBox="1"/>
          <p:nvPr/>
        </p:nvSpPr>
        <p:spPr>
          <a:xfrm>
            <a:off x="4865012" y="1568083"/>
            <a:ext cx="4851496" cy="587084"/>
          </a:xfrm>
          <a:prstGeom prst="rect">
            <a:avLst/>
          </a:prstGeom>
        </p:spPr>
        <p:txBody>
          <a:bodyPr wrap="square" lIns="0" tIns="0" rIns="0" bIns="0" rtlCol="0" anchor="t">
            <a:spAutoFit/>
          </a:bodyPr>
          <a:lstStyle/>
          <a:p>
            <a:pPr>
              <a:lnSpc>
                <a:spcPts val="5040"/>
              </a:lnSpc>
            </a:pPr>
            <a:r>
              <a:rPr lang="en-US" sz="3600" dirty="0" err="1">
                <a:solidFill>
                  <a:srgbClr val="286A6C"/>
                </a:solidFill>
                <a:latin typeface="Aileron Regular Bold"/>
              </a:rPr>
              <a:t>Conduite</a:t>
            </a:r>
            <a:r>
              <a:rPr lang="en-US" sz="3600" dirty="0">
                <a:solidFill>
                  <a:srgbClr val="286A6C"/>
                </a:solidFill>
                <a:latin typeface="Aileron Regular Bold"/>
              </a:rPr>
              <a:t> du </a:t>
            </a:r>
            <a:r>
              <a:rPr lang="en-US" sz="3600" dirty="0" err="1">
                <a:solidFill>
                  <a:srgbClr val="286A6C"/>
                </a:solidFill>
                <a:latin typeface="Aileron Regular Bold"/>
              </a:rPr>
              <a:t>projet</a:t>
            </a:r>
            <a:endParaRPr lang="en-US" sz="3600" dirty="0">
              <a:solidFill>
                <a:srgbClr val="286A6C"/>
              </a:solidFill>
              <a:latin typeface="Aileron Regular Bold"/>
            </a:endParaRPr>
          </a:p>
        </p:txBody>
      </p:sp>
      <p:sp>
        <p:nvSpPr>
          <p:cNvPr id="21" name="TextBox 21"/>
          <p:cNvSpPr txBox="1"/>
          <p:nvPr/>
        </p:nvSpPr>
        <p:spPr>
          <a:xfrm>
            <a:off x="3947470" y="150568"/>
            <a:ext cx="3073665" cy="922969"/>
          </a:xfrm>
          <a:prstGeom prst="rect">
            <a:avLst/>
          </a:prstGeom>
        </p:spPr>
        <p:txBody>
          <a:bodyPr lIns="0" tIns="0" rIns="0" bIns="0" rtlCol="0" anchor="t">
            <a:spAutoFit/>
          </a:bodyPr>
          <a:lstStyle/>
          <a:p>
            <a:pPr algn="ctr">
              <a:lnSpc>
                <a:spcPts val="3639"/>
              </a:lnSpc>
            </a:pPr>
            <a:r>
              <a:rPr lang="en-US" sz="2599">
                <a:solidFill>
                  <a:srgbClr val="F8F7F0"/>
                </a:solidFill>
                <a:latin typeface="Arimo"/>
              </a:rPr>
              <a:t>Analyse et conception</a:t>
            </a:r>
          </a:p>
        </p:txBody>
      </p:sp>
      <p:sp>
        <p:nvSpPr>
          <p:cNvPr id="22" name="TextBox 22"/>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23" name="TextBox 23"/>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4" name="TextBox 24"/>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092"/>
            <a:ext cx="3656202" cy="1301806"/>
          </a:xfrm>
          <a:prstGeom prst="rect">
            <a:avLst/>
          </a:prstGeom>
          <a:solidFill>
            <a:srgbClr val="9AC026">
              <a:alpha val="80000"/>
            </a:srgbClr>
          </a:solidFill>
        </p:spPr>
      </p:sp>
      <p:sp>
        <p:nvSpPr>
          <p:cNvPr id="3" name="AutoShape 3"/>
          <p:cNvSpPr/>
          <p:nvPr/>
        </p:nvSpPr>
        <p:spPr>
          <a:xfrm>
            <a:off x="3627627" y="0"/>
            <a:ext cx="3656202" cy="2587428"/>
          </a:xfrm>
          <a:prstGeom prst="rect">
            <a:avLst/>
          </a:prstGeom>
          <a:solidFill>
            <a:srgbClr val="9AC026"/>
          </a:solidFill>
        </p:spPr>
      </p:sp>
      <p:sp>
        <p:nvSpPr>
          <p:cNvPr id="4" name="AutoShape 4"/>
          <p:cNvSpPr/>
          <p:nvPr/>
        </p:nvSpPr>
        <p:spPr>
          <a:xfrm>
            <a:off x="7315899" y="0"/>
            <a:ext cx="3656202" cy="1301806"/>
          </a:xfrm>
          <a:prstGeom prst="rect">
            <a:avLst/>
          </a:prstGeom>
          <a:solidFill>
            <a:srgbClr val="9AC026">
              <a:alpha val="80000"/>
            </a:srgbClr>
          </a:solidFill>
        </p:spPr>
      </p:sp>
      <p:sp>
        <p:nvSpPr>
          <p:cNvPr id="5" name="AutoShape 5"/>
          <p:cNvSpPr/>
          <p:nvPr/>
        </p:nvSpPr>
        <p:spPr>
          <a:xfrm>
            <a:off x="10972101" y="0"/>
            <a:ext cx="3656202" cy="1301806"/>
          </a:xfrm>
          <a:prstGeom prst="rect">
            <a:avLst/>
          </a:prstGeom>
          <a:solidFill>
            <a:srgbClr val="9AC026">
              <a:alpha val="80784"/>
            </a:srgbClr>
          </a:solidFill>
        </p:spPr>
      </p:sp>
      <p:sp>
        <p:nvSpPr>
          <p:cNvPr id="6" name="AutoShape 6"/>
          <p:cNvSpPr/>
          <p:nvPr/>
        </p:nvSpPr>
        <p:spPr>
          <a:xfrm>
            <a:off x="14631798" y="0"/>
            <a:ext cx="3656202" cy="1301806"/>
          </a:xfrm>
          <a:prstGeom prst="rect">
            <a:avLst/>
          </a:prstGeom>
          <a:solidFill>
            <a:srgbClr val="9AC026">
              <a:alpha val="80000"/>
            </a:srgbClr>
          </a:solidFill>
        </p:spPr>
      </p:sp>
      <p:grpSp>
        <p:nvGrpSpPr>
          <p:cNvPr id="7" name="Group 7"/>
          <p:cNvGrpSpPr/>
          <p:nvPr/>
        </p:nvGrpSpPr>
        <p:grpSpPr>
          <a:xfrm rot="5400000">
            <a:off x="2938624" y="468439"/>
            <a:ext cx="1301806" cy="364929"/>
            <a:chOff x="0" y="0"/>
            <a:chExt cx="2038705" cy="571500"/>
          </a:xfrm>
        </p:grpSpPr>
        <p:sp>
          <p:nvSpPr>
            <p:cNvPr id="8" name="Freeform 8"/>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9" name="Group 9"/>
          <p:cNvGrpSpPr/>
          <p:nvPr/>
        </p:nvGrpSpPr>
        <p:grpSpPr>
          <a:xfrm rot="5400000">
            <a:off x="6664996" y="468439"/>
            <a:ext cx="1301806" cy="364929"/>
            <a:chOff x="0" y="0"/>
            <a:chExt cx="2038705" cy="571500"/>
          </a:xfrm>
        </p:grpSpPr>
        <p:sp>
          <p:nvSpPr>
            <p:cNvPr id="10" name="Freeform 10"/>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1" name="Group 11"/>
          <p:cNvGrpSpPr/>
          <p:nvPr/>
        </p:nvGrpSpPr>
        <p:grpSpPr>
          <a:xfrm rot="5400000">
            <a:off x="10321198" y="468439"/>
            <a:ext cx="1301806" cy="364929"/>
            <a:chOff x="0" y="0"/>
            <a:chExt cx="2038705" cy="571500"/>
          </a:xfrm>
        </p:grpSpPr>
        <p:sp>
          <p:nvSpPr>
            <p:cNvPr id="12" name="Freeform 12"/>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13" name="Group 13"/>
          <p:cNvGrpSpPr/>
          <p:nvPr/>
        </p:nvGrpSpPr>
        <p:grpSpPr>
          <a:xfrm rot="5400000">
            <a:off x="13977399" y="468439"/>
            <a:ext cx="1301806" cy="364929"/>
            <a:chOff x="0" y="0"/>
            <a:chExt cx="2038705" cy="571500"/>
          </a:xfrm>
        </p:grpSpPr>
        <p:sp>
          <p:nvSpPr>
            <p:cNvPr id="14" name="Freeform 14"/>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15" name="Picture 15"/>
          <p:cNvPicPr>
            <a:picLocks noChangeAspect="1"/>
          </p:cNvPicPr>
          <p:nvPr/>
        </p:nvPicPr>
        <p:blipFill>
          <a:blip r:embed="rId2"/>
          <a:srcRect/>
          <a:stretch>
            <a:fillRect/>
          </a:stretch>
        </p:blipFill>
        <p:spPr>
          <a:xfrm>
            <a:off x="4877533" y="1450548"/>
            <a:ext cx="1175439" cy="1003531"/>
          </a:xfrm>
          <a:prstGeom prst="rect">
            <a:avLst/>
          </a:prstGeom>
        </p:spPr>
      </p:pic>
      <p:sp>
        <p:nvSpPr>
          <p:cNvPr id="16" name="TextBox 16"/>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17" name="TextBox 17"/>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18" name="TextBox 18"/>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19" name="TextBox 19"/>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20" name="TextBox 20"/>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sp>
        <p:nvSpPr>
          <p:cNvPr id="21" name="TextBox 21"/>
          <p:cNvSpPr txBox="1"/>
          <p:nvPr/>
        </p:nvSpPr>
        <p:spPr>
          <a:xfrm>
            <a:off x="2309522" y="4276491"/>
            <a:ext cx="7828880" cy="2442729"/>
          </a:xfrm>
          <a:prstGeom prst="rect">
            <a:avLst/>
          </a:prstGeom>
        </p:spPr>
        <p:txBody>
          <a:bodyPr lIns="0" tIns="0" rIns="0" bIns="0" rtlCol="0" anchor="t">
            <a:spAutoFit/>
          </a:bodyPr>
          <a:lstStyle/>
          <a:p>
            <a:pPr algn="ctr">
              <a:lnSpc>
                <a:spcPts val="9777"/>
              </a:lnSpc>
            </a:pPr>
            <a:r>
              <a:rPr lang="en-US" sz="6984">
                <a:solidFill>
                  <a:srgbClr val="80A600"/>
                </a:solidFill>
                <a:latin typeface="Arimo Bold"/>
              </a:rPr>
              <a:t>Analyse et conception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2000"/>
          </a:blip>
          <a:srcRect/>
          <a:stretch>
            <a:fillRect/>
          </a:stretch>
        </p:blipFill>
        <p:spPr>
          <a:xfrm>
            <a:off x="4308296" y="1768828"/>
            <a:ext cx="283987" cy="464602"/>
          </a:xfrm>
          <a:prstGeom prst="rect">
            <a:avLst/>
          </a:prstGeom>
        </p:spPr>
      </p:pic>
      <p:pic>
        <p:nvPicPr>
          <p:cNvPr id="3" name="Picture 3"/>
          <p:cNvPicPr>
            <a:picLocks noChangeAspect="1"/>
          </p:cNvPicPr>
          <p:nvPr/>
        </p:nvPicPr>
        <p:blipFill>
          <a:blip r:embed="rId3"/>
          <a:srcRect/>
          <a:stretch>
            <a:fillRect/>
          </a:stretch>
        </p:blipFill>
        <p:spPr>
          <a:xfrm>
            <a:off x="8791879" y="4089671"/>
            <a:ext cx="4270426" cy="3925341"/>
          </a:xfrm>
          <a:prstGeom prst="rect">
            <a:avLst/>
          </a:prstGeom>
        </p:spPr>
      </p:pic>
      <p:grpSp>
        <p:nvGrpSpPr>
          <p:cNvPr id="4" name="Group 4"/>
          <p:cNvGrpSpPr/>
          <p:nvPr/>
        </p:nvGrpSpPr>
        <p:grpSpPr>
          <a:xfrm>
            <a:off x="910229" y="4461198"/>
            <a:ext cx="2957012" cy="2730203"/>
            <a:chOff x="0" y="0"/>
            <a:chExt cx="3942682" cy="3640271"/>
          </a:xfrm>
        </p:grpSpPr>
        <p:pic>
          <p:nvPicPr>
            <p:cNvPr id="5" name="Picture 5"/>
            <p:cNvPicPr>
              <a:picLocks noChangeAspect="1"/>
            </p:cNvPicPr>
            <p:nvPr/>
          </p:nvPicPr>
          <p:blipFill>
            <a:blip r:embed="rId4"/>
            <a:srcRect/>
            <a:stretch>
              <a:fillRect/>
            </a:stretch>
          </p:blipFill>
          <p:spPr>
            <a:xfrm>
              <a:off x="813616" y="0"/>
              <a:ext cx="1877069" cy="1968093"/>
            </a:xfrm>
            <a:prstGeom prst="rect">
              <a:avLst/>
            </a:prstGeom>
          </p:spPr>
        </p:pic>
        <p:pic>
          <p:nvPicPr>
            <p:cNvPr id="6" name="Picture 6"/>
            <p:cNvPicPr>
              <a:picLocks noChangeAspect="1"/>
            </p:cNvPicPr>
            <p:nvPr/>
          </p:nvPicPr>
          <p:blipFill>
            <a:blip r:embed="rId5"/>
            <a:srcRect/>
            <a:stretch>
              <a:fillRect/>
            </a:stretch>
          </p:blipFill>
          <p:spPr>
            <a:xfrm>
              <a:off x="0" y="984047"/>
              <a:ext cx="1627231" cy="1798046"/>
            </a:xfrm>
            <a:prstGeom prst="rect">
              <a:avLst/>
            </a:prstGeom>
          </p:spPr>
        </p:pic>
        <p:pic>
          <p:nvPicPr>
            <p:cNvPr id="7" name="Picture 7"/>
            <p:cNvPicPr>
              <a:picLocks noChangeAspect="1"/>
            </p:cNvPicPr>
            <p:nvPr/>
          </p:nvPicPr>
          <p:blipFill>
            <a:blip r:embed="rId6"/>
            <a:srcRect/>
            <a:stretch>
              <a:fillRect/>
            </a:stretch>
          </p:blipFill>
          <p:spPr>
            <a:xfrm>
              <a:off x="2093787" y="275771"/>
              <a:ext cx="1410679" cy="2040765"/>
            </a:xfrm>
            <a:prstGeom prst="rect">
              <a:avLst/>
            </a:prstGeom>
          </p:spPr>
        </p:pic>
        <p:pic>
          <p:nvPicPr>
            <p:cNvPr id="8" name="Picture 8"/>
            <p:cNvPicPr>
              <a:picLocks noChangeAspect="1"/>
            </p:cNvPicPr>
            <p:nvPr/>
          </p:nvPicPr>
          <p:blipFill>
            <a:blip r:embed="rId7"/>
            <a:srcRect/>
            <a:stretch>
              <a:fillRect/>
            </a:stretch>
          </p:blipFill>
          <p:spPr>
            <a:xfrm>
              <a:off x="1551843" y="1399812"/>
              <a:ext cx="1494260" cy="1833447"/>
            </a:xfrm>
            <a:prstGeom prst="rect">
              <a:avLst/>
            </a:prstGeom>
          </p:spPr>
        </p:pic>
        <p:pic>
          <p:nvPicPr>
            <p:cNvPr id="9" name="Picture 9"/>
            <p:cNvPicPr>
              <a:picLocks noChangeAspect="1"/>
            </p:cNvPicPr>
            <p:nvPr/>
          </p:nvPicPr>
          <p:blipFill>
            <a:blip r:embed="rId8"/>
            <a:srcRect/>
            <a:stretch>
              <a:fillRect/>
            </a:stretch>
          </p:blipFill>
          <p:spPr>
            <a:xfrm>
              <a:off x="632154" y="1883069"/>
              <a:ext cx="1181718" cy="1757202"/>
            </a:xfrm>
            <a:prstGeom prst="rect">
              <a:avLst/>
            </a:prstGeom>
          </p:spPr>
        </p:pic>
        <p:pic>
          <p:nvPicPr>
            <p:cNvPr id="10" name="Picture 10"/>
            <p:cNvPicPr>
              <a:picLocks noChangeAspect="1"/>
            </p:cNvPicPr>
            <p:nvPr/>
          </p:nvPicPr>
          <p:blipFill>
            <a:blip r:embed="rId9"/>
            <a:srcRect/>
            <a:stretch>
              <a:fillRect/>
            </a:stretch>
          </p:blipFill>
          <p:spPr>
            <a:xfrm>
              <a:off x="2575465" y="1883069"/>
              <a:ext cx="1367217" cy="1741678"/>
            </a:xfrm>
            <a:prstGeom prst="rect">
              <a:avLst/>
            </a:prstGeom>
          </p:spPr>
        </p:pic>
      </p:grpSp>
      <p:grpSp>
        <p:nvGrpSpPr>
          <p:cNvPr id="11" name="Group 11"/>
          <p:cNvGrpSpPr/>
          <p:nvPr/>
        </p:nvGrpSpPr>
        <p:grpSpPr>
          <a:xfrm>
            <a:off x="4147569" y="5672140"/>
            <a:ext cx="1183255" cy="308318"/>
            <a:chOff x="0" y="0"/>
            <a:chExt cx="1662025" cy="433070"/>
          </a:xfrm>
        </p:grpSpPr>
        <p:sp>
          <p:nvSpPr>
            <p:cNvPr id="12" name="Freeform 12"/>
            <p:cNvSpPr/>
            <p:nvPr/>
          </p:nvSpPr>
          <p:spPr>
            <a:xfrm>
              <a:off x="0" y="-5080"/>
              <a:ext cx="1663295" cy="436880"/>
            </a:xfrm>
            <a:custGeom>
              <a:avLst/>
              <a:gdLst/>
              <a:ahLst/>
              <a:cxnLst/>
              <a:rect l="l" t="t" r="r" b="b"/>
              <a:pathLst>
                <a:path w="1663295" h="436880">
                  <a:moveTo>
                    <a:pt x="1644245" y="190500"/>
                  </a:moveTo>
                  <a:lnTo>
                    <a:pt x="1382625" y="13970"/>
                  </a:lnTo>
                  <a:cubicBezTo>
                    <a:pt x="1364845" y="2540"/>
                    <a:pt x="1341985" y="6350"/>
                    <a:pt x="1329285" y="24130"/>
                  </a:cubicBezTo>
                  <a:cubicBezTo>
                    <a:pt x="1316585" y="41910"/>
                    <a:pt x="1321665" y="64770"/>
                    <a:pt x="1339445" y="77470"/>
                  </a:cubicBezTo>
                  <a:lnTo>
                    <a:pt x="1495655" y="182880"/>
                  </a:lnTo>
                  <a:lnTo>
                    <a:pt x="162560" y="182880"/>
                  </a:lnTo>
                  <a:lnTo>
                    <a:pt x="321310" y="76200"/>
                  </a:lnTo>
                  <a:cubicBezTo>
                    <a:pt x="339090" y="64770"/>
                    <a:pt x="342900" y="40640"/>
                    <a:pt x="331470" y="22860"/>
                  </a:cubicBezTo>
                  <a:cubicBezTo>
                    <a:pt x="320040" y="5080"/>
                    <a:pt x="297180" y="0"/>
                    <a:pt x="279400" y="11430"/>
                  </a:cubicBezTo>
                  <a:lnTo>
                    <a:pt x="16510" y="187960"/>
                  </a:lnTo>
                  <a:cubicBezTo>
                    <a:pt x="6350" y="195580"/>
                    <a:pt x="0" y="207010"/>
                    <a:pt x="0" y="219710"/>
                  </a:cubicBezTo>
                  <a:cubicBezTo>
                    <a:pt x="0" y="232410"/>
                    <a:pt x="6350" y="243840"/>
                    <a:pt x="16510" y="251460"/>
                  </a:cubicBezTo>
                  <a:lnTo>
                    <a:pt x="279400" y="427990"/>
                  </a:lnTo>
                  <a:cubicBezTo>
                    <a:pt x="285750" y="431800"/>
                    <a:pt x="293370" y="434340"/>
                    <a:pt x="300990" y="434340"/>
                  </a:cubicBezTo>
                  <a:cubicBezTo>
                    <a:pt x="313690" y="434340"/>
                    <a:pt x="325120" y="427990"/>
                    <a:pt x="332740" y="417830"/>
                  </a:cubicBezTo>
                  <a:cubicBezTo>
                    <a:pt x="344170" y="400050"/>
                    <a:pt x="340360" y="377190"/>
                    <a:pt x="322580" y="364490"/>
                  </a:cubicBezTo>
                  <a:lnTo>
                    <a:pt x="163830" y="257810"/>
                  </a:lnTo>
                  <a:lnTo>
                    <a:pt x="1502005" y="257810"/>
                  </a:lnTo>
                  <a:lnTo>
                    <a:pt x="1340715" y="367030"/>
                  </a:lnTo>
                  <a:cubicBezTo>
                    <a:pt x="1322935" y="378460"/>
                    <a:pt x="1319125" y="402590"/>
                    <a:pt x="1330555" y="420370"/>
                  </a:cubicBezTo>
                  <a:cubicBezTo>
                    <a:pt x="1338175" y="431800"/>
                    <a:pt x="1349605" y="436880"/>
                    <a:pt x="1362305" y="436880"/>
                  </a:cubicBezTo>
                  <a:cubicBezTo>
                    <a:pt x="1369925" y="436880"/>
                    <a:pt x="1377545" y="434340"/>
                    <a:pt x="1383895" y="430530"/>
                  </a:cubicBezTo>
                  <a:lnTo>
                    <a:pt x="1646785" y="254000"/>
                  </a:lnTo>
                  <a:cubicBezTo>
                    <a:pt x="1656945" y="246380"/>
                    <a:pt x="1663295" y="234950"/>
                    <a:pt x="1663295" y="222250"/>
                  </a:cubicBezTo>
                  <a:cubicBezTo>
                    <a:pt x="1663295" y="209550"/>
                    <a:pt x="1655675" y="196850"/>
                    <a:pt x="1644245" y="190500"/>
                  </a:cubicBezTo>
                  <a:close/>
                </a:path>
              </a:pathLst>
            </a:custGeom>
            <a:solidFill>
              <a:srgbClr val="80A600"/>
            </a:solidFill>
          </p:spPr>
        </p:sp>
      </p:grpSp>
      <p:sp>
        <p:nvSpPr>
          <p:cNvPr id="13" name="TextBox 13"/>
          <p:cNvSpPr txBox="1"/>
          <p:nvPr/>
        </p:nvSpPr>
        <p:spPr>
          <a:xfrm>
            <a:off x="13464449" y="4123229"/>
            <a:ext cx="3794851" cy="1703070"/>
          </a:xfrm>
          <a:prstGeom prst="rect">
            <a:avLst/>
          </a:prstGeom>
        </p:spPr>
        <p:txBody>
          <a:bodyPr lIns="0" tIns="0" rIns="0" bIns="0" rtlCol="0" anchor="t">
            <a:spAutoFit/>
          </a:bodyPr>
          <a:lstStyle/>
          <a:p>
            <a:pPr marL="388620" lvl="1" indent="-194310" algn="just">
              <a:lnSpc>
                <a:spcPts val="2700"/>
              </a:lnSpc>
              <a:buFont typeface="Arial"/>
              <a:buChar char="•"/>
            </a:pPr>
            <a:r>
              <a:rPr lang="en-US" sz="1800" spc="89">
                <a:solidFill>
                  <a:srgbClr val="000000"/>
                </a:solidFill>
                <a:latin typeface="Aileron Regular"/>
              </a:rPr>
              <a:t>Envoyer un message à un contact.</a:t>
            </a:r>
          </a:p>
          <a:p>
            <a:pPr marL="388620" lvl="1" indent="-194310" algn="just">
              <a:lnSpc>
                <a:spcPts val="2700"/>
              </a:lnSpc>
              <a:buFont typeface="Arial"/>
              <a:buChar char="•"/>
            </a:pPr>
            <a:r>
              <a:rPr lang="en-US" sz="1800" spc="89">
                <a:solidFill>
                  <a:srgbClr val="000000"/>
                </a:solidFill>
                <a:latin typeface="Aileron Regular"/>
              </a:rPr>
              <a:t>Organiser une réunion Skype.</a:t>
            </a:r>
          </a:p>
          <a:p>
            <a:pPr marL="388620" lvl="1" indent="-194310" algn="just">
              <a:lnSpc>
                <a:spcPts val="2700"/>
              </a:lnSpc>
              <a:buFont typeface="Arial"/>
              <a:buChar char="•"/>
            </a:pPr>
            <a:r>
              <a:rPr lang="en-US" sz="1800" spc="89">
                <a:solidFill>
                  <a:srgbClr val="000000"/>
                </a:solidFill>
                <a:latin typeface="Aileron Regular"/>
              </a:rPr>
              <a:t>Vérifier le statut actuel d’un contact.  </a:t>
            </a:r>
          </a:p>
        </p:txBody>
      </p:sp>
      <p:sp>
        <p:nvSpPr>
          <p:cNvPr id="14" name="TextBox 14"/>
          <p:cNvSpPr txBox="1"/>
          <p:nvPr/>
        </p:nvSpPr>
        <p:spPr>
          <a:xfrm>
            <a:off x="5330824" y="4147750"/>
            <a:ext cx="3253805" cy="1360170"/>
          </a:xfrm>
          <a:prstGeom prst="rect">
            <a:avLst/>
          </a:prstGeom>
        </p:spPr>
        <p:txBody>
          <a:bodyPr lIns="0" tIns="0" rIns="0" bIns="0" rtlCol="0" anchor="t">
            <a:spAutoFit/>
          </a:bodyPr>
          <a:lstStyle/>
          <a:p>
            <a:pPr marL="388620" lvl="1" indent="-194310">
              <a:lnSpc>
                <a:spcPts val="2700"/>
              </a:lnSpc>
              <a:buFont typeface="Arial"/>
              <a:buChar char="•"/>
            </a:pPr>
            <a:r>
              <a:rPr lang="en-US" sz="1800" spc="89">
                <a:solidFill>
                  <a:srgbClr val="000000"/>
                </a:solidFill>
                <a:latin typeface="Aileron Regular"/>
              </a:rPr>
              <a:t>Consulter l'historique de la feuille de temps.</a:t>
            </a:r>
          </a:p>
          <a:p>
            <a:pPr marL="388620" lvl="1" indent="-194310">
              <a:lnSpc>
                <a:spcPts val="2700"/>
              </a:lnSpc>
              <a:buFont typeface="Arial"/>
              <a:buChar char="•"/>
            </a:pPr>
            <a:r>
              <a:rPr lang="en-US" sz="1800" spc="89">
                <a:solidFill>
                  <a:srgbClr val="000000"/>
                </a:solidFill>
                <a:latin typeface="Aileron Regular"/>
              </a:rPr>
              <a:t>Saisir la feuille de temps.</a:t>
            </a:r>
          </a:p>
          <a:p>
            <a:pPr>
              <a:lnSpc>
                <a:spcPts val="2700"/>
              </a:lnSpc>
            </a:pPr>
            <a:endParaRPr lang="en-US" sz="1800" spc="89">
              <a:solidFill>
                <a:srgbClr val="000000"/>
              </a:solidFill>
              <a:latin typeface="Aileron Regular"/>
            </a:endParaRPr>
          </a:p>
        </p:txBody>
      </p:sp>
      <p:sp>
        <p:nvSpPr>
          <p:cNvPr id="15" name="TextBox 15"/>
          <p:cNvSpPr txBox="1"/>
          <p:nvPr/>
        </p:nvSpPr>
        <p:spPr>
          <a:xfrm>
            <a:off x="5330824" y="7293017"/>
            <a:ext cx="3253805" cy="1360170"/>
          </a:xfrm>
          <a:prstGeom prst="rect">
            <a:avLst/>
          </a:prstGeom>
        </p:spPr>
        <p:txBody>
          <a:bodyPr lIns="0" tIns="0" rIns="0" bIns="0" rtlCol="0" anchor="t">
            <a:spAutoFit/>
          </a:bodyPr>
          <a:lstStyle/>
          <a:p>
            <a:pPr marL="388620" lvl="1" indent="-194310" algn="just">
              <a:lnSpc>
                <a:spcPts val="2700"/>
              </a:lnSpc>
              <a:buFont typeface="Arial"/>
              <a:buChar char="•"/>
            </a:pPr>
            <a:r>
              <a:rPr lang="en-US" sz="1800" spc="89">
                <a:solidFill>
                  <a:srgbClr val="000000"/>
                </a:solidFill>
                <a:latin typeface="Aileron Regular"/>
              </a:rPr>
              <a:t>Envoyer un mail à un contact.</a:t>
            </a:r>
          </a:p>
          <a:p>
            <a:pPr marL="388620" lvl="1" indent="-194310" algn="just">
              <a:lnSpc>
                <a:spcPts val="2700"/>
              </a:lnSpc>
              <a:buFont typeface="Arial"/>
              <a:buChar char="•"/>
            </a:pPr>
            <a:r>
              <a:rPr lang="en-US" sz="1800" spc="89">
                <a:solidFill>
                  <a:srgbClr val="000000"/>
                </a:solidFill>
                <a:latin typeface="Aileron Regular"/>
              </a:rPr>
              <a:t>Créer une réunion Microsoft Teams.</a:t>
            </a:r>
          </a:p>
        </p:txBody>
      </p:sp>
      <p:sp>
        <p:nvSpPr>
          <p:cNvPr id="16" name="TextBox 16"/>
          <p:cNvSpPr txBox="1"/>
          <p:nvPr/>
        </p:nvSpPr>
        <p:spPr>
          <a:xfrm>
            <a:off x="13464449" y="7293017"/>
            <a:ext cx="3461055" cy="1017270"/>
          </a:xfrm>
          <a:prstGeom prst="rect">
            <a:avLst/>
          </a:prstGeom>
        </p:spPr>
        <p:txBody>
          <a:bodyPr lIns="0" tIns="0" rIns="0" bIns="0" rtlCol="0" anchor="t">
            <a:spAutoFit/>
          </a:bodyPr>
          <a:lstStyle/>
          <a:p>
            <a:pPr marL="388620" lvl="1" indent="-194310">
              <a:lnSpc>
                <a:spcPts val="2700"/>
              </a:lnSpc>
              <a:buFont typeface="Arial"/>
              <a:buChar char="•"/>
            </a:pPr>
            <a:r>
              <a:rPr lang="en-US" sz="1800" spc="89">
                <a:solidFill>
                  <a:srgbClr val="000000"/>
                </a:solidFill>
                <a:latin typeface="Aileron Regular"/>
              </a:rPr>
              <a:t>Créer un ticket.</a:t>
            </a:r>
          </a:p>
          <a:p>
            <a:pPr marL="388620" lvl="1" indent="-194310">
              <a:lnSpc>
                <a:spcPts val="2700"/>
              </a:lnSpc>
              <a:buFont typeface="Arial"/>
              <a:buChar char="•"/>
            </a:pPr>
            <a:r>
              <a:rPr lang="en-US" sz="1800" spc="89">
                <a:solidFill>
                  <a:srgbClr val="000000"/>
                </a:solidFill>
                <a:latin typeface="Aileron Regular"/>
              </a:rPr>
              <a:t>Modifier un ticket.</a:t>
            </a:r>
          </a:p>
          <a:p>
            <a:pPr marL="388620" lvl="1" indent="-194310">
              <a:lnSpc>
                <a:spcPts val="2700"/>
              </a:lnSpc>
              <a:buFont typeface="Arial"/>
              <a:buChar char="•"/>
            </a:pPr>
            <a:r>
              <a:rPr lang="en-US" sz="1800" spc="89">
                <a:solidFill>
                  <a:srgbClr val="000000"/>
                </a:solidFill>
                <a:latin typeface="Aileron Regular"/>
              </a:rPr>
              <a:t>Rechercher un ticket.</a:t>
            </a:r>
          </a:p>
        </p:txBody>
      </p:sp>
      <p:sp>
        <p:nvSpPr>
          <p:cNvPr id="17" name="TextBox 17"/>
          <p:cNvSpPr txBox="1"/>
          <p:nvPr/>
        </p:nvSpPr>
        <p:spPr>
          <a:xfrm>
            <a:off x="6221828" y="3291476"/>
            <a:ext cx="1598613" cy="691343"/>
          </a:xfrm>
          <a:prstGeom prst="rect">
            <a:avLst/>
          </a:prstGeom>
        </p:spPr>
        <p:txBody>
          <a:bodyPr lIns="0" tIns="0" rIns="0" bIns="0" rtlCol="0" anchor="t">
            <a:spAutoFit/>
          </a:bodyPr>
          <a:lstStyle/>
          <a:p>
            <a:pPr>
              <a:lnSpc>
                <a:spcPts val="5880"/>
              </a:lnSpc>
            </a:pPr>
            <a:r>
              <a:rPr lang="en-US" sz="4200" dirty="0">
                <a:solidFill>
                  <a:srgbClr val="9AC026"/>
                </a:solidFill>
                <a:latin typeface="Aileron Regular Bold"/>
              </a:rPr>
              <a:t>Sigma</a:t>
            </a:r>
          </a:p>
        </p:txBody>
      </p:sp>
      <p:sp>
        <p:nvSpPr>
          <p:cNvPr id="18" name="TextBox 18"/>
          <p:cNvSpPr txBox="1"/>
          <p:nvPr/>
        </p:nvSpPr>
        <p:spPr>
          <a:xfrm>
            <a:off x="14059318" y="3291476"/>
            <a:ext cx="1587996" cy="721995"/>
          </a:xfrm>
          <a:prstGeom prst="rect">
            <a:avLst/>
          </a:prstGeom>
        </p:spPr>
        <p:txBody>
          <a:bodyPr lIns="0" tIns="0" rIns="0" bIns="0" rtlCol="0" anchor="t">
            <a:spAutoFit/>
          </a:bodyPr>
          <a:lstStyle/>
          <a:p>
            <a:pPr algn="ctr">
              <a:lnSpc>
                <a:spcPts val="5880"/>
              </a:lnSpc>
            </a:pPr>
            <a:r>
              <a:rPr lang="en-US" sz="4200">
                <a:solidFill>
                  <a:srgbClr val="1B5E20"/>
                </a:solidFill>
                <a:latin typeface="Aileron Regular Bold"/>
              </a:rPr>
              <a:t>Skype</a:t>
            </a:r>
          </a:p>
        </p:txBody>
      </p:sp>
      <p:sp>
        <p:nvSpPr>
          <p:cNvPr id="19" name="TextBox 19"/>
          <p:cNvSpPr txBox="1"/>
          <p:nvPr/>
        </p:nvSpPr>
        <p:spPr>
          <a:xfrm>
            <a:off x="6221828" y="6376899"/>
            <a:ext cx="2332953" cy="691343"/>
          </a:xfrm>
          <a:prstGeom prst="rect">
            <a:avLst/>
          </a:prstGeom>
        </p:spPr>
        <p:txBody>
          <a:bodyPr wrap="square" lIns="0" tIns="0" rIns="0" bIns="0" rtlCol="0" anchor="t">
            <a:spAutoFit/>
          </a:bodyPr>
          <a:lstStyle/>
          <a:p>
            <a:pPr>
              <a:lnSpc>
                <a:spcPts val="5880"/>
              </a:lnSpc>
            </a:pPr>
            <a:r>
              <a:rPr lang="en-US" sz="4200" dirty="0">
                <a:solidFill>
                  <a:srgbClr val="00A33D"/>
                </a:solidFill>
                <a:latin typeface="Aileron Regular Bold"/>
              </a:rPr>
              <a:t>Outlook</a:t>
            </a:r>
          </a:p>
        </p:txBody>
      </p:sp>
      <p:sp>
        <p:nvSpPr>
          <p:cNvPr id="20" name="TextBox 20"/>
          <p:cNvSpPr txBox="1"/>
          <p:nvPr/>
        </p:nvSpPr>
        <p:spPr>
          <a:xfrm>
            <a:off x="14059318" y="6461542"/>
            <a:ext cx="2463138" cy="691343"/>
          </a:xfrm>
          <a:prstGeom prst="rect">
            <a:avLst/>
          </a:prstGeom>
        </p:spPr>
        <p:txBody>
          <a:bodyPr wrap="square" lIns="0" tIns="0" rIns="0" bIns="0" rtlCol="0" anchor="t">
            <a:spAutoFit/>
          </a:bodyPr>
          <a:lstStyle/>
          <a:p>
            <a:pPr>
              <a:lnSpc>
                <a:spcPts val="5880"/>
              </a:lnSpc>
            </a:pPr>
            <a:r>
              <a:rPr lang="en-US" sz="4200" dirty="0">
                <a:solidFill>
                  <a:srgbClr val="008037"/>
                </a:solidFill>
                <a:latin typeface="Aileron Regular Bold"/>
              </a:rPr>
              <a:t>Redmine</a:t>
            </a:r>
          </a:p>
        </p:txBody>
      </p:sp>
      <p:sp>
        <p:nvSpPr>
          <p:cNvPr id="21" name="TextBox 21"/>
          <p:cNvSpPr txBox="1"/>
          <p:nvPr/>
        </p:nvSpPr>
        <p:spPr>
          <a:xfrm>
            <a:off x="1756459" y="9185910"/>
            <a:ext cx="1681659" cy="412115"/>
          </a:xfrm>
          <a:prstGeom prst="rect">
            <a:avLst/>
          </a:prstGeom>
        </p:spPr>
        <p:txBody>
          <a:bodyPr lIns="0" tIns="0" rIns="0" bIns="0" rtlCol="0" anchor="t">
            <a:spAutoFit/>
          </a:bodyPr>
          <a:lstStyle/>
          <a:p>
            <a:pPr algn="ctr">
              <a:lnSpc>
                <a:spcPts val="3359"/>
              </a:lnSpc>
            </a:pPr>
            <a:r>
              <a:rPr lang="en-US" sz="2400">
                <a:solidFill>
                  <a:srgbClr val="000000"/>
                </a:solidFill>
                <a:latin typeface="Aileron Heavy"/>
              </a:rPr>
              <a:t>Utilisateurs</a:t>
            </a:r>
          </a:p>
        </p:txBody>
      </p:sp>
      <p:sp>
        <p:nvSpPr>
          <p:cNvPr id="22" name="TextBox 22"/>
          <p:cNvSpPr txBox="1"/>
          <p:nvPr/>
        </p:nvSpPr>
        <p:spPr>
          <a:xfrm>
            <a:off x="9893059" y="9185910"/>
            <a:ext cx="3095923" cy="412115"/>
          </a:xfrm>
          <a:prstGeom prst="rect">
            <a:avLst/>
          </a:prstGeom>
        </p:spPr>
        <p:txBody>
          <a:bodyPr lIns="0" tIns="0" rIns="0" bIns="0" rtlCol="0" anchor="t">
            <a:spAutoFit/>
          </a:bodyPr>
          <a:lstStyle/>
          <a:p>
            <a:pPr algn="ctr">
              <a:lnSpc>
                <a:spcPts val="3359"/>
              </a:lnSpc>
            </a:pPr>
            <a:r>
              <a:rPr lang="en-US" sz="2400">
                <a:solidFill>
                  <a:srgbClr val="000000"/>
                </a:solidFill>
                <a:latin typeface="Aileron Heavy"/>
              </a:rPr>
              <a:t>Applications et outils</a:t>
            </a:r>
          </a:p>
        </p:txBody>
      </p:sp>
      <p:sp>
        <p:nvSpPr>
          <p:cNvPr id="23" name="AutoShape 23"/>
          <p:cNvSpPr/>
          <p:nvPr/>
        </p:nvSpPr>
        <p:spPr>
          <a:xfrm>
            <a:off x="0" y="-8092"/>
            <a:ext cx="3656202" cy="1301806"/>
          </a:xfrm>
          <a:prstGeom prst="rect">
            <a:avLst/>
          </a:prstGeom>
          <a:solidFill>
            <a:srgbClr val="9AC026">
              <a:alpha val="80000"/>
            </a:srgbClr>
          </a:solidFill>
        </p:spPr>
      </p:sp>
      <p:sp>
        <p:nvSpPr>
          <p:cNvPr id="24" name="AutoShape 24"/>
          <p:cNvSpPr/>
          <p:nvPr/>
        </p:nvSpPr>
        <p:spPr>
          <a:xfrm>
            <a:off x="3627627" y="0"/>
            <a:ext cx="3656202" cy="2587428"/>
          </a:xfrm>
          <a:prstGeom prst="rect">
            <a:avLst/>
          </a:prstGeom>
          <a:solidFill>
            <a:srgbClr val="9AC026"/>
          </a:solidFill>
        </p:spPr>
      </p:sp>
      <p:sp>
        <p:nvSpPr>
          <p:cNvPr id="25" name="AutoShape 25"/>
          <p:cNvSpPr/>
          <p:nvPr/>
        </p:nvSpPr>
        <p:spPr>
          <a:xfrm>
            <a:off x="7315899" y="0"/>
            <a:ext cx="3656202" cy="1301806"/>
          </a:xfrm>
          <a:prstGeom prst="rect">
            <a:avLst/>
          </a:prstGeom>
          <a:solidFill>
            <a:srgbClr val="9AC026">
              <a:alpha val="80000"/>
            </a:srgbClr>
          </a:solidFill>
        </p:spPr>
      </p:sp>
      <p:sp>
        <p:nvSpPr>
          <p:cNvPr id="26" name="AutoShape 26"/>
          <p:cNvSpPr/>
          <p:nvPr/>
        </p:nvSpPr>
        <p:spPr>
          <a:xfrm>
            <a:off x="10972101" y="0"/>
            <a:ext cx="3656202" cy="1301806"/>
          </a:xfrm>
          <a:prstGeom prst="rect">
            <a:avLst/>
          </a:prstGeom>
          <a:solidFill>
            <a:srgbClr val="9AC026">
              <a:alpha val="80784"/>
            </a:srgbClr>
          </a:solidFill>
        </p:spPr>
      </p:sp>
      <p:sp>
        <p:nvSpPr>
          <p:cNvPr id="27" name="AutoShape 27"/>
          <p:cNvSpPr/>
          <p:nvPr/>
        </p:nvSpPr>
        <p:spPr>
          <a:xfrm>
            <a:off x="14631798" y="0"/>
            <a:ext cx="3656202" cy="1301806"/>
          </a:xfrm>
          <a:prstGeom prst="rect">
            <a:avLst/>
          </a:prstGeom>
          <a:solidFill>
            <a:srgbClr val="9AC026">
              <a:alpha val="80000"/>
            </a:srgbClr>
          </a:solidFill>
        </p:spPr>
      </p:sp>
      <p:grpSp>
        <p:nvGrpSpPr>
          <p:cNvPr id="28" name="Group 28"/>
          <p:cNvGrpSpPr/>
          <p:nvPr/>
        </p:nvGrpSpPr>
        <p:grpSpPr>
          <a:xfrm rot="5400000">
            <a:off x="2938624" y="468439"/>
            <a:ext cx="1301806" cy="364929"/>
            <a:chOff x="0" y="0"/>
            <a:chExt cx="2038705" cy="571500"/>
          </a:xfrm>
        </p:grpSpPr>
        <p:sp>
          <p:nvSpPr>
            <p:cNvPr id="29" name="Freeform 29"/>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0" name="Group 30"/>
          <p:cNvGrpSpPr/>
          <p:nvPr/>
        </p:nvGrpSpPr>
        <p:grpSpPr>
          <a:xfrm rot="5400000">
            <a:off x="6664996" y="468439"/>
            <a:ext cx="1301806" cy="364929"/>
            <a:chOff x="0" y="0"/>
            <a:chExt cx="2038705" cy="571500"/>
          </a:xfrm>
        </p:grpSpPr>
        <p:sp>
          <p:nvSpPr>
            <p:cNvPr id="31" name="Freeform 31"/>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2" name="Group 32"/>
          <p:cNvGrpSpPr/>
          <p:nvPr/>
        </p:nvGrpSpPr>
        <p:grpSpPr>
          <a:xfrm rot="5400000">
            <a:off x="10321198" y="468439"/>
            <a:ext cx="1301806" cy="364929"/>
            <a:chOff x="0" y="0"/>
            <a:chExt cx="2038705" cy="571500"/>
          </a:xfrm>
        </p:grpSpPr>
        <p:sp>
          <p:nvSpPr>
            <p:cNvPr id="33" name="Freeform 33"/>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grpSp>
        <p:nvGrpSpPr>
          <p:cNvPr id="34" name="Group 34"/>
          <p:cNvGrpSpPr/>
          <p:nvPr/>
        </p:nvGrpSpPr>
        <p:grpSpPr>
          <a:xfrm rot="5400000">
            <a:off x="13977399" y="468439"/>
            <a:ext cx="1301806" cy="364929"/>
            <a:chOff x="0" y="0"/>
            <a:chExt cx="2038705" cy="571500"/>
          </a:xfrm>
        </p:grpSpPr>
        <p:sp>
          <p:nvSpPr>
            <p:cNvPr id="35" name="Freeform 35"/>
            <p:cNvSpPr/>
            <p:nvPr/>
          </p:nvSpPr>
          <p:spPr>
            <a:xfrm>
              <a:off x="0" y="255270"/>
              <a:ext cx="2038705" cy="69850"/>
            </a:xfrm>
            <a:custGeom>
              <a:avLst/>
              <a:gdLst/>
              <a:ahLst/>
              <a:cxnLst/>
              <a:rect l="l" t="t" r="r" b="b"/>
              <a:pathLst>
                <a:path w="2038705" h="69850">
                  <a:moveTo>
                    <a:pt x="1747875" y="0"/>
                  </a:moveTo>
                  <a:lnTo>
                    <a:pt x="0" y="0"/>
                  </a:lnTo>
                  <a:lnTo>
                    <a:pt x="0" y="69850"/>
                  </a:lnTo>
                  <a:lnTo>
                    <a:pt x="2038705" y="69850"/>
                  </a:lnTo>
                  <a:lnTo>
                    <a:pt x="2038705" y="0"/>
                  </a:lnTo>
                  <a:close/>
                </a:path>
              </a:pathLst>
            </a:custGeom>
            <a:solidFill>
              <a:srgbClr val="F8F7F0"/>
            </a:solidFill>
          </p:spPr>
        </p:sp>
      </p:grpSp>
      <p:pic>
        <p:nvPicPr>
          <p:cNvPr id="36" name="Picture 36"/>
          <p:cNvPicPr>
            <a:picLocks noChangeAspect="1"/>
          </p:cNvPicPr>
          <p:nvPr/>
        </p:nvPicPr>
        <p:blipFill>
          <a:blip r:embed="rId10"/>
          <a:srcRect/>
          <a:stretch>
            <a:fillRect/>
          </a:stretch>
        </p:blipFill>
        <p:spPr>
          <a:xfrm>
            <a:off x="4877533" y="1450548"/>
            <a:ext cx="1175439" cy="1003531"/>
          </a:xfrm>
          <a:prstGeom prst="rect">
            <a:avLst/>
          </a:prstGeom>
        </p:spPr>
      </p:pic>
      <p:sp>
        <p:nvSpPr>
          <p:cNvPr id="37" name="TextBox 37"/>
          <p:cNvSpPr txBox="1"/>
          <p:nvPr/>
        </p:nvSpPr>
        <p:spPr>
          <a:xfrm>
            <a:off x="175692" y="185680"/>
            <a:ext cx="3231370" cy="917161"/>
          </a:xfrm>
          <a:prstGeom prst="rect">
            <a:avLst/>
          </a:prstGeom>
        </p:spPr>
        <p:txBody>
          <a:bodyPr lIns="0" tIns="0" rIns="0" bIns="0" rtlCol="0" anchor="t">
            <a:spAutoFit/>
          </a:bodyPr>
          <a:lstStyle/>
          <a:p>
            <a:pPr algn="ctr">
              <a:lnSpc>
                <a:spcPts val="3639"/>
              </a:lnSpc>
            </a:pPr>
            <a:r>
              <a:rPr lang="en-US" sz="2599">
                <a:solidFill>
                  <a:srgbClr val="F8F7F0"/>
                </a:solidFill>
                <a:latin typeface="Arimo"/>
              </a:rPr>
              <a:t>Contexte général du projet</a:t>
            </a:r>
          </a:p>
        </p:txBody>
      </p:sp>
      <p:sp>
        <p:nvSpPr>
          <p:cNvPr id="38" name="TextBox 38"/>
          <p:cNvSpPr txBox="1"/>
          <p:nvPr/>
        </p:nvSpPr>
        <p:spPr>
          <a:xfrm>
            <a:off x="3831156" y="201865"/>
            <a:ext cx="3249144" cy="1042791"/>
          </a:xfrm>
          <a:prstGeom prst="rect">
            <a:avLst/>
          </a:prstGeom>
        </p:spPr>
        <p:txBody>
          <a:bodyPr lIns="0" tIns="0" rIns="0" bIns="0" rtlCol="0" anchor="t">
            <a:spAutoFit/>
          </a:bodyPr>
          <a:lstStyle/>
          <a:p>
            <a:pPr algn="ctr">
              <a:lnSpc>
                <a:spcPts val="4143"/>
              </a:lnSpc>
            </a:pPr>
            <a:r>
              <a:rPr lang="en-US" sz="2959">
                <a:solidFill>
                  <a:srgbClr val="F8F7F0"/>
                </a:solidFill>
                <a:latin typeface="Arimo Bold"/>
              </a:rPr>
              <a:t>Analyse et conception</a:t>
            </a:r>
          </a:p>
        </p:txBody>
      </p:sp>
      <p:sp>
        <p:nvSpPr>
          <p:cNvPr id="39" name="TextBox 39"/>
          <p:cNvSpPr txBox="1"/>
          <p:nvPr/>
        </p:nvSpPr>
        <p:spPr>
          <a:xfrm>
            <a:off x="7498364" y="202212"/>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Réalisation et mise en oeuvre</a:t>
            </a:r>
          </a:p>
        </p:txBody>
      </p:sp>
      <p:sp>
        <p:nvSpPr>
          <p:cNvPr id="40" name="TextBox 40"/>
          <p:cNvSpPr txBox="1"/>
          <p:nvPr/>
        </p:nvSpPr>
        <p:spPr>
          <a:xfrm>
            <a:off x="11209965"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Tâches supplémentaires</a:t>
            </a:r>
          </a:p>
        </p:txBody>
      </p:sp>
      <p:sp>
        <p:nvSpPr>
          <p:cNvPr id="41" name="TextBox 41"/>
          <p:cNvSpPr txBox="1"/>
          <p:nvPr/>
        </p:nvSpPr>
        <p:spPr>
          <a:xfrm>
            <a:off x="14841962" y="214255"/>
            <a:ext cx="3235874" cy="859282"/>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FFFFFF"/>
                </a:solidFill>
                <a:latin typeface="Arimo"/>
              </a:rPr>
              <a:t>Conclusion et perspectives</a:t>
            </a:r>
          </a:p>
        </p:txBody>
      </p:sp>
      <p:pic>
        <p:nvPicPr>
          <p:cNvPr id="42" name="Picture 42"/>
          <p:cNvPicPr>
            <a:picLocks noChangeAspect="1"/>
          </p:cNvPicPr>
          <p:nvPr/>
        </p:nvPicPr>
        <p:blipFill>
          <a:blip r:embed="rId2">
            <a:alphaModFix amt="52000"/>
          </a:blip>
          <a:srcRect/>
          <a:stretch>
            <a:fillRect/>
          </a:stretch>
        </p:blipFill>
        <p:spPr>
          <a:xfrm>
            <a:off x="7820441" y="1612727"/>
            <a:ext cx="283987" cy="464602"/>
          </a:xfrm>
          <a:prstGeom prst="rect">
            <a:avLst/>
          </a:prstGeom>
        </p:spPr>
      </p:pic>
      <p:sp>
        <p:nvSpPr>
          <p:cNvPr id="43" name="TextBox 43"/>
          <p:cNvSpPr txBox="1"/>
          <p:nvPr/>
        </p:nvSpPr>
        <p:spPr>
          <a:xfrm>
            <a:off x="8295782" y="1497048"/>
            <a:ext cx="4264323" cy="619760"/>
          </a:xfrm>
          <a:prstGeom prst="rect">
            <a:avLst/>
          </a:prstGeom>
        </p:spPr>
        <p:txBody>
          <a:bodyPr lIns="0" tIns="0" rIns="0" bIns="0" rtlCol="0" anchor="t">
            <a:spAutoFit/>
          </a:bodyPr>
          <a:lstStyle/>
          <a:p>
            <a:pPr algn="ctr">
              <a:lnSpc>
                <a:spcPts val="5040"/>
              </a:lnSpc>
            </a:pPr>
            <a:r>
              <a:rPr lang="en-US" sz="3600">
                <a:solidFill>
                  <a:srgbClr val="286A6C"/>
                </a:solidFill>
                <a:latin typeface="Aileron Regular Bold"/>
              </a:rPr>
              <a:t>Etude fonctionnelle</a:t>
            </a:r>
          </a:p>
        </p:txBody>
      </p:sp>
      <p:sp>
        <p:nvSpPr>
          <p:cNvPr id="44" name="TextBox 44"/>
          <p:cNvSpPr txBox="1"/>
          <p:nvPr/>
        </p:nvSpPr>
        <p:spPr>
          <a:xfrm>
            <a:off x="8295782" y="2175186"/>
            <a:ext cx="5067155" cy="453009"/>
          </a:xfrm>
          <a:prstGeom prst="rect">
            <a:avLst/>
          </a:prstGeom>
        </p:spPr>
        <p:txBody>
          <a:bodyPr lIns="0" tIns="0" rIns="0" bIns="0" rtlCol="0" anchor="t">
            <a:spAutoFit/>
          </a:bodyPr>
          <a:lstStyle/>
          <a:p>
            <a:pPr marL="0" lvl="0" indent="0">
              <a:lnSpc>
                <a:spcPts val="3668"/>
              </a:lnSpc>
              <a:spcBef>
                <a:spcPct val="0"/>
              </a:spcBef>
            </a:pPr>
            <a:r>
              <a:rPr lang="en-US" sz="2800" spc="84">
                <a:solidFill>
                  <a:srgbClr val="191919"/>
                </a:solidFill>
                <a:latin typeface="Aileron Heavy"/>
              </a:rPr>
              <a:t>Besoins fonctionnels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1182</Words>
  <Application>Microsoft Office PowerPoint</Application>
  <PresentationFormat>Custom</PresentationFormat>
  <Paragraphs>301</Paragraphs>
  <Slides>30</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30</vt:i4>
      </vt:variant>
    </vt:vector>
  </HeadingPairs>
  <TitlesOfParts>
    <vt:vector size="43" baseType="lpstr">
      <vt:lpstr>Aileron Regular Bold</vt:lpstr>
      <vt:lpstr>Open Sans</vt:lpstr>
      <vt:lpstr>Arimo Bold</vt:lpstr>
      <vt:lpstr>Calibri</vt:lpstr>
      <vt:lpstr>Aileron Regular</vt:lpstr>
      <vt:lpstr>Aileron Heavy</vt:lpstr>
      <vt:lpstr>Arial</vt:lpstr>
      <vt:lpstr>Open Sans Bold</vt:lpstr>
      <vt:lpstr>Verdana</vt:lpstr>
      <vt:lpstr>Arimo</vt:lpstr>
      <vt:lpstr>Wingdings</vt:lpstr>
      <vt:lpstr>Webdings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Ecriture Comptable sur 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Présenté par Alara Dogan</dc:title>
  <cp:lastModifiedBy>Mouaad, Oumnia</cp:lastModifiedBy>
  <cp:revision>7</cp:revision>
  <dcterms:created xsi:type="dcterms:W3CDTF">2006-08-16T00:00:00Z</dcterms:created>
  <dcterms:modified xsi:type="dcterms:W3CDTF">2020-06-29T11:18:27Z</dcterms:modified>
  <dc:identifier>DAEAGYEX0ws</dc:identifier>
</cp:coreProperties>
</file>